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24" r:id="rId3"/>
    <p:sldId id="326" r:id="rId4"/>
    <p:sldId id="325" r:id="rId5"/>
    <p:sldId id="328" r:id="rId6"/>
    <p:sldId id="329" r:id="rId7"/>
    <p:sldId id="257" r:id="rId8"/>
    <p:sldId id="262" r:id="rId9"/>
    <p:sldId id="259" r:id="rId10"/>
    <p:sldId id="261"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63" r:id="rId28"/>
    <p:sldId id="282" r:id="rId29"/>
    <p:sldId id="283"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266" r:id="rId53"/>
    <p:sldId id="307" r:id="rId54"/>
    <p:sldId id="308" r:id="rId55"/>
    <p:sldId id="309" r:id="rId56"/>
    <p:sldId id="310" r:id="rId57"/>
    <p:sldId id="311" r:id="rId58"/>
    <p:sldId id="313" r:id="rId59"/>
    <p:sldId id="312" r:id="rId60"/>
    <p:sldId id="314" r:id="rId61"/>
    <p:sldId id="315" r:id="rId62"/>
    <p:sldId id="316" r:id="rId63"/>
    <p:sldId id="317" r:id="rId64"/>
    <p:sldId id="318" r:id="rId65"/>
    <p:sldId id="319" r:id="rId66"/>
    <p:sldId id="320" r:id="rId67"/>
    <p:sldId id="321" r:id="rId68"/>
    <p:sldId id="322" r:id="rId69"/>
  </p:sldIdLst>
  <p:sldSz cx="12192000" cy="6858000"/>
  <p:notesSz cx="6858000" cy="9144000"/>
  <p:defaultText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EC9569-41B1-467A-AC82-16703E32D3DB}">
          <p14:sldIdLst>
            <p14:sldId id="256"/>
            <p14:sldId id="324"/>
            <p14:sldId id="326"/>
            <p14:sldId id="325"/>
            <p14:sldId id="328"/>
            <p14:sldId id="329"/>
          </p14:sldIdLst>
        </p14:section>
        <p14:section name="1. Parts preparation" id="{1C2A5CA7-36B7-4870-A3EF-1DC41B233B0B}">
          <p14:sldIdLst/>
        </p14:section>
        <p14:section name="1.1 Preparing profiles for trolleys" id="{A6BB5F02-A998-45F0-A7A1-6A94CC24A128}">
          <p14:sldIdLst>
            <p14:sldId id="257"/>
            <p14:sldId id="262"/>
            <p14:sldId id="259"/>
          </p14:sldIdLst>
        </p14:section>
        <p14:section name="1.2 Preparing profiles for frame" id="{429F62B3-46C8-4989-9D78-A912097AD045}">
          <p14:sldIdLst>
            <p14:sldId id="261"/>
            <p14:sldId id="264"/>
            <p14:sldId id="265"/>
            <p14:sldId id="267"/>
            <p14:sldId id="268"/>
            <p14:sldId id="269"/>
          </p14:sldIdLst>
        </p14:section>
        <p14:section name="1.3 Preparing plates for Z axis" id="{2B36B4B4-5A1B-41F5-8D3E-769F97185591}">
          <p14:sldIdLst>
            <p14:sldId id="270"/>
            <p14:sldId id="271"/>
            <p14:sldId id="272"/>
            <p14:sldId id="273"/>
          </p14:sldIdLst>
        </p14:section>
        <p14:section name="1.4 Printing 3D printed parts" id="{4DBBBDB8-E200-4691-BD85-7C39BFC4AD0D}">
          <p14:sldIdLst>
            <p14:sldId id="274"/>
            <p14:sldId id="275"/>
            <p14:sldId id="276"/>
            <p14:sldId id="277"/>
            <p14:sldId id="278"/>
            <p14:sldId id="279"/>
          </p14:sldIdLst>
        </p14:section>
        <p14:section name="2. Assembly" id="{924D234D-B9A8-4C3C-86FB-86AA80137A8B}">
          <p14:sldIdLst/>
        </p14:section>
        <p14:section name="2.1 Trolley assembly" id="{3A51D6FF-BBDF-4653-85E6-F2ADB347EC05}">
          <p14:sldIdLst>
            <p14:sldId id="280"/>
            <p14:sldId id="263"/>
            <p14:sldId id="282"/>
            <p14:sldId id="283"/>
            <p14:sldId id="284"/>
            <p14:sldId id="286"/>
            <p14:sldId id="287"/>
            <p14:sldId id="288"/>
            <p14:sldId id="289"/>
            <p14:sldId id="290"/>
            <p14:sldId id="291"/>
            <p14:sldId id="292"/>
          </p14:sldIdLst>
        </p14:section>
        <p14:section name="2.2 Tightener assembly" id="{E4570E19-4910-405A-9715-A7A24F9D03C8}">
          <p14:sldIdLst>
            <p14:sldId id="293"/>
            <p14:sldId id="294"/>
            <p14:sldId id="295"/>
            <p14:sldId id="296"/>
            <p14:sldId id="297"/>
            <p14:sldId id="298"/>
            <p14:sldId id="299"/>
            <p14:sldId id="300"/>
            <p14:sldId id="301"/>
            <p14:sldId id="302"/>
          </p14:sldIdLst>
        </p14:section>
        <p14:section name="2.3 Frame assembly" id="{21E5CA54-B7A9-400C-B9EC-DF1A9E2F9D41}">
          <p14:sldIdLst>
            <p14:sldId id="303"/>
            <p14:sldId id="304"/>
            <p14:sldId id="305"/>
            <p14:sldId id="306"/>
            <p14:sldId id="266"/>
            <p14:sldId id="307"/>
            <p14:sldId id="308"/>
          </p14:sldIdLst>
        </p14:section>
        <p14:section name="2.4 Z axis assembly" id="{E7D8552F-5C9C-4216-89E1-3980C993916C}">
          <p14:sldIdLst>
            <p14:sldId id="309"/>
            <p14:sldId id="310"/>
            <p14:sldId id="311"/>
            <p14:sldId id="313"/>
            <p14:sldId id="312"/>
            <p14:sldId id="314"/>
            <p14:sldId id="315"/>
            <p14:sldId id="316"/>
            <p14:sldId id="317"/>
            <p14:sldId id="318"/>
            <p14:sldId id="319"/>
            <p14:sldId id="320"/>
            <p14:sldId id="321"/>
            <p14:sldId id="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55" autoAdjust="0"/>
    <p:restoredTop sz="94660"/>
  </p:normalViewPr>
  <p:slideViewPr>
    <p:cSldViewPr snapToGrid="0">
      <p:cViewPr varScale="1">
        <p:scale>
          <a:sx n="86" d="100"/>
          <a:sy n="86" d="100"/>
        </p:scale>
        <p:origin x="370" y="58"/>
      </p:cViewPr>
      <p:guideLst/>
    </p:cSldViewPr>
  </p:slideViewPr>
  <p:notesTextViewPr>
    <p:cViewPr>
      <p:scale>
        <a:sx n="1" d="1"/>
        <a:sy n="1" d="1"/>
      </p:scale>
      <p:origin x="0" y="0"/>
    </p:cViewPr>
  </p:notesTextViewPr>
  <p:notesViewPr>
    <p:cSldViewPr snapToGrid="0">
      <p:cViewPr varScale="1">
        <p:scale>
          <a:sx n="65" d="100"/>
          <a:sy n="65" d="100"/>
        </p:scale>
        <p:origin x="3082"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l-S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B31A7-BB7C-4720-8D66-6DE9548CC702}" type="datetimeFigureOut">
              <a:rPr lang="sl-SI" smtClean="0"/>
              <a:t>26.10.2015</a:t>
            </a:fld>
            <a:endParaRPr lang="sl-S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l-S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l-S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1DD1D-DAD1-45EA-854C-93A6B0DD5D87}" type="slidenum">
              <a:rPr lang="sl-SI" smtClean="0"/>
              <a:t>‹#›</a:t>
            </a:fld>
            <a:endParaRPr lang="sl-SI"/>
          </a:p>
        </p:txBody>
      </p:sp>
    </p:spTree>
    <p:extLst>
      <p:ext uri="{BB962C8B-B14F-4D97-AF65-F5344CB8AC3E}">
        <p14:creationId xmlns:p14="http://schemas.microsoft.com/office/powerpoint/2010/main" val="207946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l-SI"/>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l-SI"/>
          </a:p>
        </p:txBody>
      </p:sp>
      <p:sp>
        <p:nvSpPr>
          <p:cNvPr id="4" name="Date Placeholder 3"/>
          <p:cNvSpPr>
            <a:spLocks noGrp="1"/>
          </p:cNvSpPr>
          <p:nvPr>
            <p:ph type="dt" sz="half" idx="10"/>
          </p:nvPr>
        </p:nvSpPr>
        <p:spPr/>
        <p:txBody>
          <a:bodyPr/>
          <a:lstStyle/>
          <a:p>
            <a:fld id="{42AC3EBB-68C5-4CBE-9F3C-DC71DD8B8638}" type="datetimeFigureOut">
              <a:rPr lang="sl-SI" smtClean="0"/>
              <a:t>26.10.2015</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A9640672-E451-4858-ABB7-C00C6CE3FC8D}" type="slidenum">
              <a:rPr lang="sl-SI" smtClean="0"/>
              <a:t>‹#›</a:t>
            </a:fld>
            <a:endParaRPr lang="sl-SI"/>
          </a:p>
        </p:txBody>
      </p:sp>
    </p:spTree>
    <p:extLst>
      <p:ext uri="{BB962C8B-B14F-4D97-AF65-F5344CB8AC3E}">
        <p14:creationId xmlns:p14="http://schemas.microsoft.com/office/powerpoint/2010/main" val="332225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l-SI"/>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Date Placeholder 3"/>
          <p:cNvSpPr>
            <a:spLocks noGrp="1"/>
          </p:cNvSpPr>
          <p:nvPr>
            <p:ph type="dt" sz="half" idx="10"/>
          </p:nvPr>
        </p:nvSpPr>
        <p:spPr/>
        <p:txBody>
          <a:bodyPr/>
          <a:lstStyle/>
          <a:p>
            <a:fld id="{42AC3EBB-68C5-4CBE-9F3C-DC71DD8B8638}" type="datetimeFigureOut">
              <a:rPr lang="sl-SI" smtClean="0"/>
              <a:t>26.10.2015</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A9640672-E451-4858-ABB7-C00C6CE3FC8D}" type="slidenum">
              <a:rPr lang="sl-SI" smtClean="0"/>
              <a:t>‹#›</a:t>
            </a:fld>
            <a:endParaRPr lang="sl-SI"/>
          </a:p>
        </p:txBody>
      </p:sp>
    </p:spTree>
    <p:extLst>
      <p:ext uri="{BB962C8B-B14F-4D97-AF65-F5344CB8AC3E}">
        <p14:creationId xmlns:p14="http://schemas.microsoft.com/office/powerpoint/2010/main" val="207855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sl-SI"/>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Date Placeholder 3"/>
          <p:cNvSpPr>
            <a:spLocks noGrp="1"/>
          </p:cNvSpPr>
          <p:nvPr>
            <p:ph type="dt" sz="half" idx="10"/>
          </p:nvPr>
        </p:nvSpPr>
        <p:spPr/>
        <p:txBody>
          <a:bodyPr/>
          <a:lstStyle/>
          <a:p>
            <a:fld id="{42AC3EBB-68C5-4CBE-9F3C-DC71DD8B8638}" type="datetimeFigureOut">
              <a:rPr lang="sl-SI" smtClean="0"/>
              <a:t>26.10.2015</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A9640672-E451-4858-ABB7-C00C6CE3FC8D}" type="slidenum">
              <a:rPr lang="sl-SI" smtClean="0"/>
              <a:t>‹#›</a:t>
            </a:fld>
            <a:endParaRPr lang="sl-SI"/>
          </a:p>
        </p:txBody>
      </p:sp>
    </p:spTree>
    <p:extLst>
      <p:ext uri="{BB962C8B-B14F-4D97-AF65-F5344CB8AC3E}">
        <p14:creationId xmlns:p14="http://schemas.microsoft.com/office/powerpoint/2010/main" val="2543481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l-SI"/>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Date Placeholder 3"/>
          <p:cNvSpPr>
            <a:spLocks noGrp="1"/>
          </p:cNvSpPr>
          <p:nvPr>
            <p:ph type="dt" sz="half" idx="10"/>
          </p:nvPr>
        </p:nvSpPr>
        <p:spPr/>
        <p:txBody>
          <a:bodyPr/>
          <a:lstStyle/>
          <a:p>
            <a:fld id="{42AC3EBB-68C5-4CBE-9F3C-DC71DD8B8638}" type="datetimeFigureOut">
              <a:rPr lang="sl-SI" smtClean="0"/>
              <a:t>26.10.2015</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A9640672-E451-4858-ABB7-C00C6CE3FC8D}" type="slidenum">
              <a:rPr lang="sl-SI" smtClean="0"/>
              <a:t>‹#›</a:t>
            </a:fld>
            <a:endParaRPr lang="sl-SI"/>
          </a:p>
        </p:txBody>
      </p:sp>
    </p:spTree>
    <p:extLst>
      <p:ext uri="{BB962C8B-B14F-4D97-AF65-F5344CB8AC3E}">
        <p14:creationId xmlns:p14="http://schemas.microsoft.com/office/powerpoint/2010/main" val="235895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sl-SI"/>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AC3EBB-68C5-4CBE-9F3C-DC71DD8B8638}" type="datetimeFigureOut">
              <a:rPr lang="sl-SI" smtClean="0"/>
              <a:t>26.10.2015</a:t>
            </a:fld>
            <a:endParaRPr lang="sl-SI"/>
          </a:p>
        </p:txBody>
      </p:sp>
      <p:sp>
        <p:nvSpPr>
          <p:cNvPr id="5" name="Footer Placeholder 4"/>
          <p:cNvSpPr>
            <a:spLocks noGrp="1"/>
          </p:cNvSpPr>
          <p:nvPr>
            <p:ph type="ftr" sz="quarter" idx="11"/>
          </p:nvPr>
        </p:nvSpPr>
        <p:spPr/>
        <p:txBody>
          <a:bodyPr/>
          <a:lstStyle/>
          <a:p>
            <a:endParaRPr lang="sl-SI"/>
          </a:p>
        </p:txBody>
      </p:sp>
      <p:sp>
        <p:nvSpPr>
          <p:cNvPr id="6" name="Slide Number Placeholder 5"/>
          <p:cNvSpPr>
            <a:spLocks noGrp="1"/>
          </p:cNvSpPr>
          <p:nvPr>
            <p:ph type="sldNum" sz="quarter" idx="12"/>
          </p:nvPr>
        </p:nvSpPr>
        <p:spPr/>
        <p:txBody>
          <a:bodyPr/>
          <a:lstStyle/>
          <a:p>
            <a:fld id="{A9640672-E451-4858-ABB7-C00C6CE3FC8D}" type="slidenum">
              <a:rPr lang="sl-SI" smtClean="0"/>
              <a:t>‹#›</a:t>
            </a:fld>
            <a:endParaRPr lang="sl-SI"/>
          </a:p>
        </p:txBody>
      </p:sp>
    </p:spTree>
    <p:extLst>
      <p:ext uri="{BB962C8B-B14F-4D97-AF65-F5344CB8AC3E}">
        <p14:creationId xmlns:p14="http://schemas.microsoft.com/office/powerpoint/2010/main" val="3077936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l-SI"/>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5" name="Date Placeholder 4"/>
          <p:cNvSpPr>
            <a:spLocks noGrp="1"/>
          </p:cNvSpPr>
          <p:nvPr>
            <p:ph type="dt" sz="half" idx="10"/>
          </p:nvPr>
        </p:nvSpPr>
        <p:spPr/>
        <p:txBody>
          <a:bodyPr/>
          <a:lstStyle/>
          <a:p>
            <a:fld id="{42AC3EBB-68C5-4CBE-9F3C-DC71DD8B8638}" type="datetimeFigureOut">
              <a:rPr lang="sl-SI" smtClean="0"/>
              <a:t>26.10.2015</a:t>
            </a:fld>
            <a:endParaRPr lang="sl-SI"/>
          </a:p>
        </p:txBody>
      </p:sp>
      <p:sp>
        <p:nvSpPr>
          <p:cNvPr id="6" name="Footer Placeholder 5"/>
          <p:cNvSpPr>
            <a:spLocks noGrp="1"/>
          </p:cNvSpPr>
          <p:nvPr>
            <p:ph type="ftr" sz="quarter" idx="11"/>
          </p:nvPr>
        </p:nvSpPr>
        <p:spPr/>
        <p:txBody>
          <a:bodyPr/>
          <a:lstStyle/>
          <a:p>
            <a:endParaRPr lang="sl-SI"/>
          </a:p>
        </p:txBody>
      </p:sp>
      <p:sp>
        <p:nvSpPr>
          <p:cNvPr id="7" name="Slide Number Placeholder 6"/>
          <p:cNvSpPr>
            <a:spLocks noGrp="1"/>
          </p:cNvSpPr>
          <p:nvPr>
            <p:ph type="sldNum" sz="quarter" idx="12"/>
          </p:nvPr>
        </p:nvSpPr>
        <p:spPr/>
        <p:txBody>
          <a:bodyPr/>
          <a:lstStyle/>
          <a:p>
            <a:fld id="{A9640672-E451-4858-ABB7-C00C6CE3FC8D}" type="slidenum">
              <a:rPr lang="sl-SI" smtClean="0"/>
              <a:t>‹#›</a:t>
            </a:fld>
            <a:endParaRPr lang="sl-SI"/>
          </a:p>
        </p:txBody>
      </p:sp>
    </p:spTree>
    <p:extLst>
      <p:ext uri="{BB962C8B-B14F-4D97-AF65-F5344CB8AC3E}">
        <p14:creationId xmlns:p14="http://schemas.microsoft.com/office/powerpoint/2010/main" val="1717471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sl-SI"/>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7" name="Date Placeholder 6"/>
          <p:cNvSpPr>
            <a:spLocks noGrp="1"/>
          </p:cNvSpPr>
          <p:nvPr>
            <p:ph type="dt" sz="half" idx="10"/>
          </p:nvPr>
        </p:nvSpPr>
        <p:spPr/>
        <p:txBody>
          <a:bodyPr/>
          <a:lstStyle/>
          <a:p>
            <a:fld id="{42AC3EBB-68C5-4CBE-9F3C-DC71DD8B8638}" type="datetimeFigureOut">
              <a:rPr lang="sl-SI" smtClean="0"/>
              <a:t>26.10.2015</a:t>
            </a:fld>
            <a:endParaRPr lang="sl-SI"/>
          </a:p>
        </p:txBody>
      </p:sp>
      <p:sp>
        <p:nvSpPr>
          <p:cNvPr id="8" name="Footer Placeholder 7"/>
          <p:cNvSpPr>
            <a:spLocks noGrp="1"/>
          </p:cNvSpPr>
          <p:nvPr>
            <p:ph type="ftr" sz="quarter" idx="11"/>
          </p:nvPr>
        </p:nvSpPr>
        <p:spPr/>
        <p:txBody>
          <a:bodyPr/>
          <a:lstStyle/>
          <a:p>
            <a:endParaRPr lang="sl-SI"/>
          </a:p>
        </p:txBody>
      </p:sp>
      <p:sp>
        <p:nvSpPr>
          <p:cNvPr id="9" name="Slide Number Placeholder 8"/>
          <p:cNvSpPr>
            <a:spLocks noGrp="1"/>
          </p:cNvSpPr>
          <p:nvPr>
            <p:ph type="sldNum" sz="quarter" idx="12"/>
          </p:nvPr>
        </p:nvSpPr>
        <p:spPr/>
        <p:txBody>
          <a:bodyPr/>
          <a:lstStyle/>
          <a:p>
            <a:fld id="{A9640672-E451-4858-ABB7-C00C6CE3FC8D}" type="slidenum">
              <a:rPr lang="sl-SI" smtClean="0"/>
              <a:t>‹#›</a:t>
            </a:fld>
            <a:endParaRPr lang="sl-SI"/>
          </a:p>
        </p:txBody>
      </p:sp>
    </p:spTree>
    <p:extLst>
      <p:ext uri="{BB962C8B-B14F-4D97-AF65-F5344CB8AC3E}">
        <p14:creationId xmlns:p14="http://schemas.microsoft.com/office/powerpoint/2010/main" val="3827655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l-SI"/>
          </a:p>
        </p:txBody>
      </p:sp>
      <p:sp>
        <p:nvSpPr>
          <p:cNvPr id="3" name="Date Placeholder 2"/>
          <p:cNvSpPr>
            <a:spLocks noGrp="1"/>
          </p:cNvSpPr>
          <p:nvPr>
            <p:ph type="dt" sz="half" idx="10"/>
          </p:nvPr>
        </p:nvSpPr>
        <p:spPr/>
        <p:txBody>
          <a:bodyPr/>
          <a:lstStyle/>
          <a:p>
            <a:fld id="{42AC3EBB-68C5-4CBE-9F3C-DC71DD8B8638}" type="datetimeFigureOut">
              <a:rPr lang="sl-SI" smtClean="0"/>
              <a:t>26.10.2015</a:t>
            </a:fld>
            <a:endParaRPr lang="sl-SI"/>
          </a:p>
        </p:txBody>
      </p:sp>
      <p:sp>
        <p:nvSpPr>
          <p:cNvPr id="4" name="Footer Placeholder 3"/>
          <p:cNvSpPr>
            <a:spLocks noGrp="1"/>
          </p:cNvSpPr>
          <p:nvPr>
            <p:ph type="ftr" sz="quarter" idx="11"/>
          </p:nvPr>
        </p:nvSpPr>
        <p:spPr/>
        <p:txBody>
          <a:bodyPr/>
          <a:lstStyle/>
          <a:p>
            <a:endParaRPr lang="sl-SI"/>
          </a:p>
        </p:txBody>
      </p:sp>
      <p:sp>
        <p:nvSpPr>
          <p:cNvPr id="5" name="Slide Number Placeholder 4"/>
          <p:cNvSpPr>
            <a:spLocks noGrp="1"/>
          </p:cNvSpPr>
          <p:nvPr>
            <p:ph type="sldNum" sz="quarter" idx="12"/>
          </p:nvPr>
        </p:nvSpPr>
        <p:spPr/>
        <p:txBody>
          <a:bodyPr/>
          <a:lstStyle/>
          <a:p>
            <a:fld id="{A9640672-E451-4858-ABB7-C00C6CE3FC8D}" type="slidenum">
              <a:rPr lang="sl-SI" smtClean="0"/>
              <a:t>‹#›</a:t>
            </a:fld>
            <a:endParaRPr lang="sl-SI"/>
          </a:p>
        </p:txBody>
      </p:sp>
    </p:spTree>
    <p:extLst>
      <p:ext uri="{BB962C8B-B14F-4D97-AF65-F5344CB8AC3E}">
        <p14:creationId xmlns:p14="http://schemas.microsoft.com/office/powerpoint/2010/main" val="1864236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AC3EBB-68C5-4CBE-9F3C-DC71DD8B8638}" type="datetimeFigureOut">
              <a:rPr lang="sl-SI" smtClean="0"/>
              <a:t>26.10.2015</a:t>
            </a:fld>
            <a:endParaRPr lang="sl-SI"/>
          </a:p>
        </p:txBody>
      </p:sp>
      <p:sp>
        <p:nvSpPr>
          <p:cNvPr id="3" name="Footer Placeholder 2"/>
          <p:cNvSpPr>
            <a:spLocks noGrp="1"/>
          </p:cNvSpPr>
          <p:nvPr>
            <p:ph type="ftr" sz="quarter" idx="11"/>
          </p:nvPr>
        </p:nvSpPr>
        <p:spPr/>
        <p:txBody>
          <a:bodyPr/>
          <a:lstStyle/>
          <a:p>
            <a:endParaRPr lang="sl-SI"/>
          </a:p>
        </p:txBody>
      </p:sp>
      <p:sp>
        <p:nvSpPr>
          <p:cNvPr id="4" name="Slide Number Placeholder 3"/>
          <p:cNvSpPr>
            <a:spLocks noGrp="1"/>
          </p:cNvSpPr>
          <p:nvPr>
            <p:ph type="sldNum" sz="quarter" idx="12"/>
          </p:nvPr>
        </p:nvSpPr>
        <p:spPr/>
        <p:txBody>
          <a:bodyPr/>
          <a:lstStyle/>
          <a:p>
            <a:fld id="{A9640672-E451-4858-ABB7-C00C6CE3FC8D}" type="slidenum">
              <a:rPr lang="sl-SI" smtClean="0"/>
              <a:t>‹#›</a:t>
            </a:fld>
            <a:endParaRPr lang="sl-SI"/>
          </a:p>
        </p:txBody>
      </p:sp>
    </p:spTree>
    <p:extLst>
      <p:ext uri="{BB962C8B-B14F-4D97-AF65-F5344CB8AC3E}">
        <p14:creationId xmlns:p14="http://schemas.microsoft.com/office/powerpoint/2010/main" val="2249769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sl-SI"/>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C3EBB-68C5-4CBE-9F3C-DC71DD8B8638}" type="datetimeFigureOut">
              <a:rPr lang="sl-SI" smtClean="0"/>
              <a:t>26.10.2015</a:t>
            </a:fld>
            <a:endParaRPr lang="sl-SI"/>
          </a:p>
        </p:txBody>
      </p:sp>
      <p:sp>
        <p:nvSpPr>
          <p:cNvPr id="6" name="Footer Placeholder 5"/>
          <p:cNvSpPr>
            <a:spLocks noGrp="1"/>
          </p:cNvSpPr>
          <p:nvPr>
            <p:ph type="ftr" sz="quarter" idx="11"/>
          </p:nvPr>
        </p:nvSpPr>
        <p:spPr/>
        <p:txBody>
          <a:bodyPr/>
          <a:lstStyle/>
          <a:p>
            <a:endParaRPr lang="sl-SI"/>
          </a:p>
        </p:txBody>
      </p:sp>
      <p:sp>
        <p:nvSpPr>
          <p:cNvPr id="7" name="Slide Number Placeholder 6"/>
          <p:cNvSpPr>
            <a:spLocks noGrp="1"/>
          </p:cNvSpPr>
          <p:nvPr>
            <p:ph type="sldNum" sz="quarter" idx="12"/>
          </p:nvPr>
        </p:nvSpPr>
        <p:spPr/>
        <p:txBody>
          <a:bodyPr/>
          <a:lstStyle/>
          <a:p>
            <a:fld id="{A9640672-E451-4858-ABB7-C00C6CE3FC8D}" type="slidenum">
              <a:rPr lang="sl-SI" smtClean="0"/>
              <a:t>‹#›</a:t>
            </a:fld>
            <a:endParaRPr lang="sl-SI"/>
          </a:p>
        </p:txBody>
      </p:sp>
    </p:spTree>
    <p:extLst>
      <p:ext uri="{BB962C8B-B14F-4D97-AF65-F5344CB8AC3E}">
        <p14:creationId xmlns:p14="http://schemas.microsoft.com/office/powerpoint/2010/main" val="4010249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sl-SI"/>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l-S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C3EBB-68C5-4CBE-9F3C-DC71DD8B8638}" type="datetimeFigureOut">
              <a:rPr lang="sl-SI" smtClean="0"/>
              <a:t>26.10.2015</a:t>
            </a:fld>
            <a:endParaRPr lang="sl-SI"/>
          </a:p>
        </p:txBody>
      </p:sp>
      <p:sp>
        <p:nvSpPr>
          <p:cNvPr id="6" name="Footer Placeholder 5"/>
          <p:cNvSpPr>
            <a:spLocks noGrp="1"/>
          </p:cNvSpPr>
          <p:nvPr>
            <p:ph type="ftr" sz="quarter" idx="11"/>
          </p:nvPr>
        </p:nvSpPr>
        <p:spPr/>
        <p:txBody>
          <a:bodyPr/>
          <a:lstStyle/>
          <a:p>
            <a:endParaRPr lang="sl-SI"/>
          </a:p>
        </p:txBody>
      </p:sp>
      <p:sp>
        <p:nvSpPr>
          <p:cNvPr id="7" name="Slide Number Placeholder 6"/>
          <p:cNvSpPr>
            <a:spLocks noGrp="1"/>
          </p:cNvSpPr>
          <p:nvPr>
            <p:ph type="sldNum" sz="quarter" idx="12"/>
          </p:nvPr>
        </p:nvSpPr>
        <p:spPr/>
        <p:txBody>
          <a:bodyPr/>
          <a:lstStyle/>
          <a:p>
            <a:fld id="{A9640672-E451-4858-ABB7-C00C6CE3FC8D}" type="slidenum">
              <a:rPr lang="sl-SI" smtClean="0"/>
              <a:t>‹#›</a:t>
            </a:fld>
            <a:endParaRPr lang="sl-SI"/>
          </a:p>
        </p:txBody>
      </p:sp>
    </p:spTree>
    <p:extLst>
      <p:ext uri="{BB962C8B-B14F-4D97-AF65-F5344CB8AC3E}">
        <p14:creationId xmlns:p14="http://schemas.microsoft.com/office/powerpoint/2010/main" val="3295354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sl-SI"/>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l-SI"/>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AC3EBB-68C5-4CBE-9F3C-DC71DD8B8638}" type="datetimeFigureOut">
              <a:rPr lang="sl-SI" smtClean="0"/>
              <a:t>26.10.2015</a:t>
            </a:fld>
            <a:endParaRPr lang="sl-SI"/>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l-SI"/>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40672-E451-4858-ABB7-C00C6CE3FC8D}" type="slidenum">
              <a:rPr lang="sl-SI" smtClean="0"/>
              <a:t>‹#›</a:t>
            </a:fld>
            <a:endParaRPr lang="sl-SI"/>
          </a:p>
        </p:txBody>
      </p:sp>
    </p:spTree>
    <p:extLst>
      <p:ext uri="{BB962C8B-B14F-4D97-AF65-F5344CB8AC3E}">
        <p14:creationId xmlns:p14="http://schemas.microsoft.com/office/powerpoint/2010/main" val="2139452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www.thingiverse.com/thing:263814" TargetMode="Externa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xml"/><Relationship Id="rId5" Type="http://schemas.openxmlformats.org/officeDocument/2006/relationships/image" Target="../media/image55.jpeg"/><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 Id="rId5" Type="http://schemas.openxmlformats.org/officeDocument/2006/relationships/image" Target="../media/image59.jpeg"/><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xml"/><Relationship Id="rId5" Type="http://schemas.openxmlformats.org/officeDocument/2006/relationships/image" Target="../media/image63.jpeg"/><Relationship Id="rId4" Type="http://schemas.openxmlformats.org/officeDocument/2006/relationships/image" Target="../media/image62.jpeg"/></Relationships>
</file>

<file path=ppt/slides/_rels/slide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 Id="rId4" Type="http://schemas.openxmlformats.org/officeDocument/2006/relationships/image" Target="../media/image71.jpeg"/></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4.xml"/><Relationship Id="rId4" Type="http://schemas.openxmlformats.org/officeDocument/2006/relationships/image" Target="../media/image92.jpeg"/></Relationships>
</file>

<file path=ppt/slides/_rels/slide5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4.xml"/><Relationship Id="rId5" Type="http://schemas.openxmlformats.org/officeDocument/2006/relationships/image" Target="../media/image98.jpeg"/><Relationship Id="rId4" Type="http://schemas.openxmlformats.org/officeDocument/2006/relationships/image" Target="../media/image97.jpeg"/></Relationships>
</file>

<file path=ppt/slides/_rels/slide5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 Id="rId5" Type="http://schemas.openxmlformats.org/officeDocument/2006/relationships/image" Target="../media/image106.jpeg"/><Relationship Id="rId4" Type="http://schemas.openxmlformats.org/officeDocument/2006/relationships/image" Target="../media/image105.jpeg"/></Relationships>
</file>

<file path=ppt/slides/_rels/slide5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4.xml"/><Relationship Id="rId4" Type="http://schemas.openxmlformats.org/officeDocument/2006/relationships/image" Target="../media/image109.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4.xml"/><Relationship Id="rId4" Type="http://schemas.openxmlformats.org/officeDocument/2006/relationships/image" Target="../media/image112.jpeg"/></Relationships>
</file>

<file path=ppt/slides/_rels/slide6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4.xml"/><Relationship Id="rId5" Type="http://schemas.openxmlformats.org/officeDocument/2006/relationships/image" Target="../media/image118.jpeg"/><Relationship Id="rId4" Type="http://schemas.openxmlformats.org/officeDocument/2006/relationships/image" Target="../media/image117.jpeg"/></Relationships>
</file>

<file path=ppt/slides/_rels/slide6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4.xml"/><Relationship Id="rId4" Type="http://schemas.openxmlformats.org/officeDocument/2006/relationships/image" Target="../media/image123.jpeg"/></Relationships>
</file>

<file path=ppt/slides/_rels/slide6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4.xml"/><Relationship Id="rId4" Type="http://schemas.openxmlformats.org/officeDocument/2006/relationships/image" Target="../media/image128.jpeg"/></Relationships>
</file>

<file path=ppt/slides/_rels/slide6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4.xml"/><Relationship Id="rId5" Type="http://schemas.openxmlformats.org/officeDocument/2006/relationships/image" Target="../media/image132.jpeg"/><Relationship Id="rId4" Type="http://schemas.openxmlformats.org/officeDocument/2006/relationships/image" Target="../media/image131.jpeg"/></Relationships>
</file>

<file path=ppt/slides/_rels/slide6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4.xml"/><Relationship Id="rId5" Type="http://schemas.openxmlformats.org/officeDocument/2006/relationships/image" Target="../media/image136.jpeg"/><Relationship Id="rId4" Type="http://schemas.openxmlformats.org/officeDocument/2006/relationships/image" Target="../media/image135.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sl-SI" dirty="0" smtClean="0"/>
              <a:t>Good enoguh CNC plasma cutter – Assembly instructions</a:t>
            </a:r>
            <a:endParaRPr lang="sl-SI" dirty="0"/>
          </a:p>
        </p:txBody>
      </p:sp>
      <p:sp>
        <p:nvSpPr>
          <p:cNvPr id="3" name="Subtitle 2"/>
          <p:cNvSpPr>
            <a:spLocks noGrp="1"/>
          </p:cNvSpPr>
          <p:nvPr>
            <p:ph type="subTitle" idx="1"/>
          </p:nvPr>
        </p:nvSpPr>
        <p:spPr/>
        <p:txBody>
          <a:bodyPr/>
          <a:lstStyle/>
          <a:p>
            <a:r>
              <a:rPr lang="sl-SI" dirty="0" smtClean="0"/>
              <a:t>By Insitute IRNAS </a:t>
            </a:r>
            <a:endParaRPr lang="sl-SI" dirty="0"/>
          </a:p>
        </p:txBody>
      </p:sp>
    </p:spTree>
    <p:extLst>
      <p:ext uri="{BB962C8B-B14F-4D97-AF65-F5344CB8AC3E}">
        <p14:creationId xmlns:p14="http://schemas.microsoft.com/office/powerpoint/2010/main" val="34579060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458367"/>
            <a:ext cx="10515600" cy="411645"/>
          </a:xfrm>
        </p:spPr>
        <p:txBody>
          <a:bodyPr>
            <a:noAutofit/>
          </a:bodyPr>
          <a:lstStyle/>
          <a:p>
            <a:r>
              <a:rPr lang="sl-SI" sz="2600" b="1" dirty="0" smtClean="0">
                <a:solidFill>
                  <a:schemeClr val="accent1"/>
                </a:solidFill>
              </a:rPr>
              <a:t>1.2 </a:t>
            </a:r>
            <a:r>
              <a:rPr lang="sl-SI" sz="2600" b="1" dirty="0">
                <a:solidFill>
                  <a:schemeClr val="accent1"/>
                </a:solidFill>
              </a:rPr>
              <a:t>Preparing profiles for </a:t>
            </a:r>
            <a:r>
              <a:rPr lang="sl-SI" sz="2600" b="1" dirty="0" smtClean="0">
                <a:solidFill>
                  <a:schemeClr val="accent1"/>
                </a:solidFill>
              </a:rPr>
              <a:t>frame</a:t>
            </a:r>
            <a:r>
              <a:rPr lang="sl-SI" sz="2600" dirty="0">
                <a:solidFill>
                  <a:schemeClr val="accent1"/>
                </a:solidFill>
              </a:rPr>
              <a:t/>
            </a:r>
            <a:br>
              <a:rPr lang="sl-SI" sz="2600" dirty="0">
                <a:solidFill>
                  <a:schemeClr val="accent1"/>
                </a:solidFill>
              </a:rPr>
            </a:br>
            <a:endParaRPr lang="sl-SI" sz="2600" dirty="0">
              <a:solidFill>
                <a:schemeClr val="accent1"/>
              </a:solidFill>
            </a:endParaRPr>
          </a:p>
        </p:txBody>
      </p:sp>
      <p:sp>
        <p:nvSpPr>
          <p:cNvPr id="3" name="Content Placeholder 2"/>
          <p:cNvSpPr>
            <a:spLocks noGrp="1"/>
          </p:cNvSpPr>
          <p:nvPr>
            <p:ph sz="half" idx="1"/>
          </p:nvPr>
        </p:nvSpPr>
        <p:spPr>
          <a:xfrm>
            <a:off x="838200" y="790113"/>
            <a:ext cx="5181600" cy="5894772"/>
          </a:xfrm>
          <a:ln w="28575">
            <a:solidFill>
              <a:schemeClr val="accent1"/>
            </a:solidFill>
          </a:ln>
        </p:spPr>
        <p:txBody>
          <a:bodyPr>
            <a:normAutofit/>
          </a:bodyPr>
          <a:lstStyle/>
          <a:p>
            <a:pPr marL="0" indent="0">
              <a:buNone/>
            </a:pPr>
            <a:r>
              <a:rPr lang="en-US" sz="2400" b="1" dirty="0"/>
              <a:t>1.2.1 Beam Y</a:t>
            </a:r>
            <a:endParaRPr lang="sl-SI" sz="2400" b="1" dirty="0"/>
          </a:p>
          <a:p>
            <a:pPr marL="0" indent="0">
              <a:buNone/>
            </a:pPr>
            <a:r>
              <a:rPr lang="en-US" sz="1800" i="1" dirty="0"/>
              <a:t>Quantity: 2 pieces</a:t>
            </a:r>
            <a:endParaRPr lang="sl-SI" sz="1800" dirty="0"/>
          </a:p>
          <a:p>
            <a:pPr marL="0" indent="0">
              <a:buNone/>
            </a:pPr>
            <a:r>
              <a:rPr lang="en-US" sz="1800" i="1" dirty="0"/>
              <a:t>Technical drawing: Beam Y</a:t>
            </a:r>
            <a:endParaRPr lang="sl-SI" sz="1800" dirty="0"/>
          </a:p>
          <a:p>
            <a:pPr marL="0" indent="0">
              <a:buNone/>
            </a:pPr>
            <a:r>
              <a:rPr lang="en-US" sz="1800" dirty="0"/>
              <a:t>1. Start with cutting square profile dimensions 40mmx40mm 3mm thick to length 1200mm. Make sure to follow cutting/sawing rules described in guide for cutting and sawing</a:t>
            </a:r>
            <a:r>
              <a:rPr lang="en-US" sz="1800" dirty="0" smtClean="0"/>
              <a:t>.</a:t>
            </a:r>
            <a:endParaRPr lang="sl-SI" sz="1800" dirty="0"/>
          </a:p>
          <a:p>
            <a:pPr marL="0" indent="0">
              <a:buNone/>
            </a:pPr>
            <a:r>
              <a:rPr lang="en-US" sz="1800" dirty="0"/>
              <a:t>2. Mark Surfaces of profile, start with S1 and rotate profile clockwise and mark sides S2, S3 and S4. </a:t>
            </a:r>
            <a:endParaRPr lang="sl-SI" dirty="0"/>
          </a:p>
        </p:txBody>
      </p:sp>
      <p:sp>
        <p:nvSpPr>
          <p:cNvPr id="4" name="Content Placeholder 3"/>
          <p:cNvSpPr>
            <a:spLocks noGrp="1"/>
          </p:cNvSpPr>
          <p:nvPr>
            <p:ph sz="half" idx="2"/>
          </p:nvPr>
        </p:nvSpPr>
        <p:spPr>
          <a:xfrm>
            <a:off x="6172200" y="177553"/>
            <a:ext cx="5181600" cy="6507332"/>
          </a:xfrm>
          <a:ln w="28575">
            <a:solidFill>
              <a:schemeClr val="accent1"/>
            </a:solidFill>
          </a:ln>
        </p:spPr>
        <p:txBody>
          <a:bodyPr>
            <a:normAutofit/>
          </a:bodyPr>
          <a:lstStyle/>
          <a:p>
            <a:pPr marL="0" indent="0">
              <a:buNone/>
            </a:pPr>
            <a:r>
              <a:rPr lang="en-US" sz="1800" dirty="0"/>
              <a:t>3. Drill holes A1, A2 through both sides of profile on surface S1 and S3 and B1 through surface S1 as shown in drawing.</a:t>
            </a:r>
            <a:endParaRPr lang="sl-SI"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9478" y="3768155"/>
            <a:ext cx="4232434" cy="282303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3000" y="1136127"/>
            <a:ext cx="3960000" cy="264132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3000" y="3949868"/>
            <a:ext cx="3960000" cy="2641320"/>
          </a:xfrm>
          <a:prstGeom prst="rect">
            <a:avLst/>
          </a:prstGeom>
        </p:spPr>
      </p:pic>
    </p:spTree>
    <p:extLst>
      <p:ext uri="{BB962C8B-B14F-4D97-AF65-F5344CB8AC3E}">
        <p14:creationId xmlns:p14="http://schemas.microsoft.com/office/powerpoint/2010/main" val="2078075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6498453"/>
          </a:xfrm>
          <a:ln w="28575">
            <a:solidFill>
              <a:schemeClr val="accent1"/>
            </a:solidFill>
          </a:ln>
        </p:spPr>
        <p:txBody>
          <a:bodyPr>
            <a:normAutofit/>
          </a:bodyPr>
          <a:lstStyle/>
          <a:p>
            <a:pPr marL="0" indent="0">
              <a:buNone/>
            </a:pPr>
            <a:r>
              <a:rPr lang="en-US" sz="2400" b="1" dirty="0"/>
              <a:t>1.2.2 Beam X1</a:t>
            </a:r>
            <a:endParaRPr lang="sl-SI" sz="2400" b="1" dirty="0"/>
          </a:p>
          <a:p>
            <a:pPr marL="0" indent="0">
              <a:buNone/>
            </a:pPr>
            <a:r>
              <a:rPr lang="en-US" sz="1800" i="1" dirty="0" smtClean="0"/>
              <a:t>Quantity</a:t>
            </a:r>
            <a:r>
              <a:rPr lang="en-US" sz="1800" i="1" dirty="0"/>
              <a:t>: </a:t>
            </a:r>
            <a:r>
              <a:rPr lang="sl-SI" sz="1800" i="1" dirty="0" smtClean="0"/>
              <a:t>1</a:t>
            </a:r>
            <a:r>
              <a:rPr lang="en-US" sz="1800" i="1" dirty="0" smtClean="0"/>
              <a:t> piece</a:t>
            </a:r>
            <a:endParaRPr lang="sl-SI" sz="1800" dirty="0"/>
          </a:p>
          <a:p>
            <a:pPr marL="0" indent="0">
              <a:buNone/>
            </a:pPr>
            <a:r>
              <a:rPr lang="en-US" sz="1800" i="1" dirty="0"/>
              <a:t>Technical drawing: Beam </a:t>
            </a:r>
            <a:r>
              <a:rPr lang="sl-SI" sz="1800" i="1" dirty="0" smtClean="0"/>
              <a:t>X1</a:t>
            </a:r>
            <a:endParaRPr lang="sl-SI" sz="1800" dirty="0"/>
          </a:p>
          <a:p>
            <a:pPr marL="0" indent="0">
              <a:buNone/>
            </a:pPr>
            <a:r>
              <a:rPr lang="en-US" sz="1800" dirty="0"/>
              <a:t>1. Cut square profile dimensions 40mmx40mm 3mm thick to length 1200mm.</a:t>
            </a:r>
            <a:endParaRPr lang="sl-SI" dirty="0"/>
          </a:p>
        </p:txBody>
      </p:sp>
      <p:sp>
        <p:nvSpPr>
          <p:cNvPr id="4" name="Content Placeholder 3"/>
          <p:cNvSpPr>
            <a:spLocks noGrp="1"/>
          </p:cNvSpPr>
          <p:nvPr>
            <p:ph sz="half" idx="2"/>
          </p:nvPr>
        </p:nvSpPr>
        <p:spPr>
          <a:xfrm>
            <a:off x="6172200" y="159798"/>
            <a:ext cx="5181600" cy="6498453"/>
          </a:xfrm>
          <a:ln w="28575">
            <a:solidFill>
              <a:schemeClr val="accent1"/>
            </a:solidFill>
          </a:ln>
        </p:spPr>
        <p:txBody>
          <a:bodyPr>
            <a:normAutofit/>
          </a:bodyPr>
          <a:lstStyle/>
          <a:p>
            <a:pPr marL="0" indent="0">
              <a:buNone/>
            </a:pPr>
            <a:r>
              <a:rPr lang="en-US" sz="1800" dirty="0"/>
              <a:t>2. Drill holes A1 and A2 through both sides of the profile (Surface S1 and S3) as shown in drawing. </a:t>
            </a:r>
            <a:endParaRPr lang="sl-SI" sz="18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3250318"/>
            <a:ext cx="4957200" cy="330645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3000" y="915490"/>
            <a:ext cx="3960000" cy="264132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3000" y="3915450"/>
            <a:ext cx="3960000" cy="2641320"/>
          </a:xfrm>
          <a:prstGeom prst="rect">
            <a:avLst/>
          </a:prstGeom>
        </p:spPr>
      </p:pic>
    </p:spTree>
    <p:extLst>
      <p:ext uri="{BB962C8B-B14F-4D97-AF65-F5344CB8AC3E}">
        <p14:creationId xmlns:p14="http://schemas.microsoft.com/office/powerpoint/2010/main" val="247702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6498453"/>
          </a:xfrm>
          <a:ln w="28575">
            <a:solidFill>
              <a:schemeClr val="accent1"/>
            </a:solidFill>
          </a:ln>
        </p:spPr>
        <p:txBody>
          <a:bodyPr>
            <a:normAutofit/>
          </a:bodyPr>
          <a:lstStyle/>
          <a:p>
            <a:pPr marL="0" indent="0">
              <a:buNone/>
            </a:pPr>
            <a:r>
              <a:rPr lang="en-US" sz="2400" b="1" dirty="0" smtClean="0"/>
              <a:t>1.2.</a:t>
            </a:r>
            <a:r>
              <a:rPr lang="sl-SI" sz="2400" b="1" dirty="0" smtClean="0"/>
              <a:t>3</a:t>
            </a:r>
            <a:r>
              <a:rPr lang="en-US" sz="2400" b="1" dirty="0" smtClean="0"/>
              <a:t> </a:t>
            </a:r>
            <a:r>
              <a:rPr lang="en-US" sz="2400" b="1" dirty="0"/>
              <a:t>Beam </a:t>
            </a:r>
            <a:r>
              <a:rPr lang="en-US" sz="2400" b="1" dirty="0" smtClean="0"/>
              <a:t>X</a:t>
            </a:r>
            <a:r>
              <a:rPr lang="sl-SI" sz="2400" b="1" dirty="0" smtClean="0"/>
              <a:t>2</a:t>
            </a:r>
            <a:endParaRPr lang="sl-SI" sz="2400" b="1" dirty="0"/>
          </a:p>
          <a:p>
            <a:pPr marL="0" indent="0">
              <a:buNone/>
            </a:pPr>
            <a:r>
              <a:rPr lang="en-US" sz="1800" i="1" dirty="0" smtClean="0"/>
              <a:t>Quantity</a:t>
            </a:r>
            <a:r>
              <a:rPr lang="en-US" sz="1800" i="1" dirty="0"/>
              <a:t>: </a:t>
            </a:r>
            <a:r>
              <a:rPr lang="sl-SI" sz="1800" i="1" dirty="0"/>
              <a:t>1</a:t>
            </a:r>
            <a:r>
              <a:rPr lang="en-US" sz="1800" i="1" dirty="0" smtClean="0"/>
              <a:t> piece</a:t>
            </a:r>
            <a:endParaRPr lang="sl-SI" sz="1800" dirty="0"/>
          </a:p>
          <a:p>
            <a:pPr marL="0" indent="0">
              <a:buNone/>
            </a:pPr>
            <a:r>
              <a:rPr lang="en-US" sz="1800" i="1" dirty="0"/>
              <a:t>Technical drawing: Beam </a:t>
            </a:r>
            <a:r>
              <a:rPr lang="sl-SI" sz="1800" i="1" dirty="0" smtClean="0"/>
              <a:t>X2</a:t>
            </a:r>
            <a:endParaRPr lang="sl-SI" sz="1800" dirty="0"/>
          </a:p>
          <a:p>
            <a:pPr marL="0" indent="0">
              <a:buNone/>
            </a:pPr>
            <a:r>
              <a:rPr lang="en-US" sz="1800" dirty="0" smtClean="0"/>
              <a:t>1. Cut </a:t>
            </a:r>
            <a:r>
              <a:rPr lang="en-US" sz="1800" dirty="0"/>
              <a:t>square profile dimensions 40mmx40mm 3mm thick to length 1200mm</a:t>
            </a:r>
            <a:r>
              <a:rPr lang="en-US" sz="1800" dirty="0" smtClean="0"/>
              <a:t>.</a:t>
            </a:r>
            <a:endParaRPr lang="sl-SI" sz="1800" dirty="0" smtClean="0"/>
          </a:p>
          <a:p>
            <a:pPr marL="0" indent="0">
              <a:buNone/>
            </a:pPr>
            <a:endParaRPr lang="sl-SI" dirty="0"/>
          </a:p>
        </p:txBody>
      </p:sp>
      <p:sp>
        <p:nvSpPr>
          <p:cNvPr id="4" name="Content Placeholder 3"/>
          <p:cNvSpPr>
            <a:spLocks noGrp="1"/>
          </p:cNvSpPr>
          <p:nvPr>
            <p:ph sz="half" idx="2"/>
          </p:nvPr>
        </p:nvSpPr>
        <p:spPr>
          <a:xfrm>
            <a:off x="6172200" y="159798"/>
            <a:ext cx="5181600" cy="6498453"/>
          </a:xfrm>
          <a:ln w="28575">
            <a:solidFill>
              <a:schemeClr val="accent1"/>
            </a:solidFill>
          </a:ln>
        </p:spPr>
        <p:txBody>
          <a:bodyPr>
            <a:normAutofit/>
          </a:bodyPr>
          <a:lstStyle/>
          <a:p>
            <a:pPr marL="0" indent="0">
              <a:buNone/>
            </a:pPr>
            <a:r>
              <a:rPr lang="en-US" sz="1800" dirty="0"/>
              <a:t>2. Drill holes A1 and A2 through both sides of the profile (Surface S1 and S3) as shown in drawing. </a:t>
            </a:r>
            <a:endParaRPr lang="sl-SI"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3241441"/>
            <a:ext cx="4957200" cy="330645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3000" y="1087301"/>
            <a:ext cx="3960000" cy="264132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3000" y="3906573"/>
            <a:ext cx="3960000" cy="2641320"/>
          </a:xfrm>
          <a:prstGeom prst="rect">
            <a:avLst/>
          </a:prstGeom>
        </p:spPr>
      </p:pic>
    </p:spTree>
    <p:extLst>
      <p:ext uri="{BB962C8B-B14F-4D97-AF65-F5344CB8AC3E}">
        <p14:creationId xmlns:p14="http://schemas.microsoft.com/office/powerpoint/2010/main" val="1053912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6498453"/>
          </a:xfrm>
          <a:ln w="28575">
            <a:solidFill>
              <a:schemeClr val="accent1"/>
            </a:solidFill>
          </a:ln>
        </p:spPr>
        <p:txBody>
          <a:bodyPr>
            <a:normAutofit/>
          </a:bodyPr>
          <a:lstStyle/>
          <a:p>
            <a:pPr marL="0" indent="0">
              <a:buNone/>
            </a:pPr>
            <a:r>
              <a:rPr lang="en-US" sz="2400" b="1" dirty="0" smtClean="0"/>
              <a:t>1.2.</a:t>
            </a:r>
            <a:r>
              <a:rPr lang="sl-SI" sz="2400" b="1" dirty="0" smtClean="0"/>
              <a:t>4</a:t>
            </a:r>
            <a:r>
              <a:rPr lang="en-US" sz="2400" b="1" dirty="0" smtClean="0"/>
              <a:t> </a:t>
            </a:r>
            <a:r>
              <a:rPr lang="en-US" sz="2400" b="1" dirty="0"/>
              <a:t>Beam </a:t>
            </a:r>
            <a:r>
              <a:rPr lang="en-US" sz="2400" b="1" dirty="0" smtClean="0"/>
              <a:t>X</a:t>
            </a:r>
            <a:r>
              <a:rPr lang="sl-SI" sz="2400" b="1" dirty="0" smtClean="0"/>
              <a:t> - Main</a:t>
            </a:r>
            <a:endParaRPr lang="sl-SI" sz="2400" b="1" dirty="0"/>
          </a:p>
          <a:p>
            <a:pPr marL="0" indent="0">
              <a:buNone/>
            </a:pPr>
            <a:r>
              <a:rPr lang="en-US" sz="1800" i="1" dirty="0" smtClean="0"/>
              <a:t>Quantity</a:t>
            </a:r>
            <a:r>
              <a:rPr lang="en-US" sz="1800" i="1" dirty="0"/>
              <a:t>: </a:t>
            </a:r>
            <a:r>
              <a:rPr lang="sl-SI" sz="1800" i="1" dirty="0" smtClean="0"/>
              <a:t>1</a:t>
            </a:r>
            <a:r>
              <a:rPr lang="en-US" sz="1800" i="1" dirty="0" smtClean="0"/>
              <a:t> piece</a:t>
            </a:r>
            <a:endParaRPr lang="sl-SI" sz="1800" dirty="0"/>
          </a:p>
          <a:p>
            <a:pPr marL="0" indent="0">
              <a:buNone/>
            </a:pPr>
            <a:r>
              <a:rPr lang="en-US" sz="1800" i="1" dirty="0"/>
              <a:t>Technical drawing: Beam </a:t>
            </a:r>
            <a:r>
              <a:rPr lang="sl-SI" sz="1800" i="1" dirty="0" smtClean="0"/>
              <a:t>X - Main</a:t>
            </a:r>
            <a:endParaRPr lang="sl-SI" sz="1800" dirty="0"/>
          </a:p>
          <a:p>
            <a:pPr marL="0" indent="0">
              <a:buNone/>
            </a:pPr>
            <a:r>
              <a:rPr lang="en-US" sz="1800" dirty="0" smtClean="0"/>
              <a:t>1. Cut </a:t>
            </a:r>
            <a:r>
              <a:rPr lang="en-US" sz="1800" dirty="0"/>
              <a:t>square profile dimensions 40mmx40mm 3mm thick to length 1200mm</a:t>
            </a:r>
            <a:r>
              <a:rPr lang="en-US" sz="1800" dirty="0" smtClean="0"/>
              <a:t>.</a:t>
            </a:r>
            <a:endParaRPr lang="sl-SI" sz="1800" dirty="0" smtClean="0"/>
          </a:p>
          <a:p>
            <a:pPr marL="0" indent="0">
              <a:buNone/>
            </a:pPr>
            <a:endParaRPr lang="sl-SI" dirty="0"/>
          </a:p>
        </p:txBody>
      </p:sp>
      <p:sp>
        <p:nvSpPr>
          <p:cNvPr id="4" name="Content Placeholder 3"/>
          <p:cNvSpPr>
            <a:spLocks noGrp="1"/>
          </p:cNvSpPr>
          <p:nvPr>
            <p:ph sz="half" idx="2"/>
          </p:nvPr>
        </p:nvSpPr>
        <p:spPr>
          <a:xfrm>
            <a:off x="6172200" y="159798"/>
            <a:ext cx="5181600" cy="6498453"/>
          </a:xfrm>
          <a:ln w="28575">
            <a:solidFill>
              <a:schemeClr val="accent1"/>
            </a:solidFill>
          </a:ln>
        </p:spPr>
        <p:txBody>
          <a:bodyPr>
            <a:normAutofit/>
          </a:bodyPr>
          <a:lstStyle/>
          <a:p>
            <a:pPr marL="0" indent="0">
              <a:buNone/>
            </a:pPr>
            <a:r>
              <a:rPr lang="en-US" sz="1800" dirty="0"/>
              <a:t>2. Drill holes A1 and A2 through both sides of the profile (Surface S1 and S3) as shown in drawing. </a:t>
            </a:r>
            <a:endParaRPr lang="sl-SI" sz="18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3259197"/>
            <a:ext cx="4957200" cy="330645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3000" y="1039778"/>
            <a:ext cx="3960000" cy="264132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3000" y="3924329"/>
            <a:ext cx="3960000" cy="2641320"/>
          </a:xfrm>
          <a:prstGeom prst="rect">
            <a:avLst/>
          </a:prstGeom>
        </p:spPr>
      </p:pic>
    </p:spTree>
    <p:extLst>
      <p:ext uri="{BB962C8B-B14F-4D97-AF65-F5344CB8AC3E}">
        <p14:creationId xmlns:p14="http://schemas.microsoft.com/office/powerpoint/2010/main" val="41278040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6498453"/>
          </a:xfrm>
          <a:ln w="28575">
            <a:solidFill>
              <a:schemeClr val="accent1"/>
            </a:solidFill>
          </a:ln>
        </p:spPr>
        <p:txBody>
          <a:bodyPr>
            <a:normAutofit/>
          </a:bodyPr>
          <a:lstStyle/>
          <a:p>
            <a:pPr marL="0" indent="0">
              <a:buNone/>
            </a:pPr>
            <a:r>
              <a:rPr lang="en-US" sz="2400" b="1" dirty="0" smtClean="0"/>
              <a:t>1.2.</a:t>
            </a:r>
            <a:r>
              <a:rPr lang="sl-SI" sz="2400" b="1" dirty="0" smtClean="0"/>
              <a:t>5</a:t>
            </a:r>
            <a:r>
              <a:rPr lang="en-US" sz="2400" b="1" dirty="0" smtClean="0"/>
              <a:t> </a:t>
            </a:r>
            <a:r>
              <a:rPr lang="sl-SI" sz="2400" b="1" dirty="0" smtClean="0"/>
              <a:t>Bracket for tighteners - left</a:t>
            </a:r>
            <a:endParaRPr lang="sl-SI" sz="2400" b="1" dirty="0"/>
          </a:p>
          <a:p>
            <a:pPr marL="0" indent="0">
              <a:buNone/>
            </a:pPr>
            <a:r>
              <a:rPr lang="en-US" sz="1800" i="1" dirty="0" smtClean="0"/>
              <a:t>Quantity</a:t>
            </a:r>
            <a:r>
              <a:rPr lang="en-US" sz="1800" i="1" dirty="0"/>
              <a:t>: </a:t>
            </a:r>
            <a:r>
              <a:rPr lang="sl-SI" sz="1800" i="1" dirty="0"/>
              <a:t>3</a:t>
            </a:r>
            <a:r>
              <a:rPr lang="en-US" sz="1800" i="1" dirty="0" smtClean="0"/>
              <a:t> piece</a:t>
            </a:r>
            <a:r>
              <a:rPr lang="sl-SI" sz="1800" i="1" dirty="0" smtClean="0"/>
              <a:t>s</a:t>
            </a:r>
            <a:endParaRPr lang="sl-SI" sz="1800" dirty="0"/>
          </a:p>
          <a:p>
            <a:pPr marL="0" indent="0">
              <a:buNone/>
            </a:pPr>
            <a:r>
              <a:rPr lang="en-US" sz="1800" i="1" dirty="0"/>
              <a:t>Technical drawing: </a:t>
            </a:r>
            <a:r>
              <a:rPr lang="sl-SI" sz="1800" i="1" dirty="0" smtClean="0"/>
              <a:t>Bracket for tighteners - left</a:t>
            </a:r>
            <a:endParaRPr lang="sl-SI" sz="1800" dirty="0"/>
          </a:p>
          <a:p>
            <a:pPr marL="0" indent="0">
              <a:buNone/>
            </a:pPr>
            <a:r>
              <a:rPr lang="en-US" sz="1800" dirty="0"/>
              <a:t>1. Take L – profile dimensions 40x40mm, 3mm thick and cut it to length 80mm</a:t>
            </a:r>
            <a:r>
              <a:rPr lang="en-US" sz="1800" dirty="0" smtClean="0"/>
              <a:t>.</a:t>
            </a:r>
            <a:endParaRPr lang="sl-SI" sz="1800" dirty="0"/>
          </a:p>
          <a:p>
            <a:pPr marL="0" indent="0">
              <a:buNone/>
            </a:pPr>
            <a:r>
              <a:rPr lang="en-US" sz="1800" dirty="0"/>
              <a:t>2. Cut 40mm long and 40mm wide notch on surface S2 like shown in technical drawing. </a:t>
            </a:r>
            <a:endParaRPr lang="sl-SI" dirty="0"/>
          </a:p>
        </p:txBody>
      </p:sp>
      <p:sp>
        <p:nvSpPr>
          <p:cNvPr id="4" name="Content Placeholder 3"/>
          <p:cNvSpPr>
            <a:spLocks noGrp="1"/>
          </p:cNvSpPr>
          <p:nvPr>
            <p:ph sz="half" idx="2"/>
          </p:nvPr>
        </p:nvSpPr>
        <p:spPr>
          <a:xfrm>
            <a:off x="6172200" y="159799"/>
            <a:ext cx="5181600" cy="1074198"/>
          </a:xfrm>
          <a:ln w="28575">
            <a:solidFill>
              <a:schemeClr val="accent1"/>
            </a:solidFill>
          </a:ln>
        </p:spPr>
        <p:txBody>
          <a:bodyPr>
            <a:normAutofit/>
          </a:bodyPr>
          <a:lstStyle/>
          <a:p>
            <a:pPr marL="0" indent="0">
              <a:buNone/>
            </a:pPr>
            <a:r>
              <a:rPr lang="en-US" sz="1800" dirty="0"/>
              <a:t>3. Drill one 8mm, two 6mm hole through the S1 surface</a:t>
            </a:r>
            <a:r>
              <a:rPr lang="en-US" sz="1800" dirty="0" smtClean="0"/>
              <a:t>.</a:t>
            </a:r>
            <a:endParaRPr lang="sl-SI" sz="1800" dirty="0"/>
          </a:p>
          <a:p>
            <a:pPr marL="0" indent="0">
              <a:buNone/>
            </a:pPr>
            <a:r>
              <a:rPr lang="en-US" sz="1800" dirty="0"/>
              <a:t>4. Drill one 8 mm hole on surface S2.</a:t>
            </a:r>
            <a:endParaRPr lang="sl-SI"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3241440"/>
            <a:ext cx="4957200" cy="3306452"/>
          </a:xfrm>
          <a:prstGeom prst="rect">
            <a:avLst/>
          </a:prstGeom>
        </p:spPr>
      </p:pic>
    </p:spTree>
    <p:extLst>
      <p:ext uri="{BB962C8B-B14F-4D97-AF65-F5344CB8AC3E}">
        <p14:creationId xmlns:p14="http://schemas.microsoft.com/office/powerpoint/2010/main" val="3052900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6498453"/>
          </a:xfrm>
          <a:ln w="28575">
            <a:solidFill>
              <a:schemeClr val="accent1"/>
            </a:solidFill>
          </a:ln>
        </p:spPr>
        <p:txBody>
          <a:bodyPr>
            <a:normAutofit/>
          </a:bodyPr>
          <a:lstStyle/>
          <a:p>
            <a:pPr marL="0" indent="0">
              <a:buNone/>
            </a:pPr>
            <a:r>
              <a:rPr lang="en-US" sz="2400" b="1" dirty="0" smtClean="0"/>
              <a:t>1.2.</a:t>
            </a:r>
            <a:r>
              <a:rPr lang="sl-SI" sz="2400" b="1" dirty="0"/>
              <a:t>6</a:t>
            </a:r>
            <a:r>
              <a:rPr lang="en-US" sz="2400" b="1" dirty="0" smtClean="0"/>
              <a:t> </a:t>
            </a:r>
            <a:r>
              <a:rPr lang="sl-SI" sz="2400" b="1" dirty="0" smtClean="0"/>
              <a:t>Bracket for tighteners - right</a:t>
            </a:r>
            <a:endParaRPr lang="sl-SI" sz="2400" b="1" dirty="0"/>
          </a:p>
          <a:p>
            <a:pPr marL="0" indent="0">
              <a:buNone/>
            </a:pPr>
            <a:r>
              <a:rPr lang="en-US" sz="1800" i="1" dirty="0" smtClean="0"/>
              <a:t>Quantity</a:t>
            </a:r>
            <a:r>
              <a:rPr lang="en-US" sz="1800" i="1" dirty="0"/>
              <a:t>: </a:t>
            </a:r>
            <a:r>
              <a:rPr lang="sl-SI" sz="1800" i="1" dirty="0"/>
              <a:t>3</a:t>
            </a:r>
            <a:r>
              <a:rPr lang="en-US" sz="1800" i="1" dirty="0" smtClean="0"/>
              <a:t> piece</a:t>
            </a:r>
            <a:r>
              <a:rPr lang="sl-SI" sz="1800" i="1" dirty="0" smtClean="0"/>
              <a:t>s</a:t>
            </a:r>
            <a:endParaRPr lang="sl-SI" sz="1800" dirty="0"/>
          </a:p>
          <a:p>
            <a:pPr marL="0" indent="0">
              <a:buNone/>
            </a:pPr>
            <a:r>
              <a:rPr lang="en-US" sz="1800" i="1" dirty="0"/>
              <a:t>Technical drawing: </a:t>
            </a:r>
            <a:r>
              <a:rPr lang="sl-SI" sz="1800" i="1" dirty="0" smtClean="0"/>
              <a:t>Bracket for tighteners - right</a:t>
            </a:r>
            <a:endParaRPr lang="sl-SI" sz="1800" dirty="0"/>
          </a:p>
          <a:p>
            <a:pPr marL="0" indent="0">
              <a:buNone/>
            </a:pPr>
            <a:r>
              <a:rPr lang="en-US" sz="1800" dirty="0"/>
              <a:t>1. Take L – profile dimensions 40x40mm, 3mm thick and cut it to length 80mm</a:t>
            </a:r>
            <a:r>
              <a:rPr lang="en-US" sz="1800" dirty="0" smtClean="0"/>
              <a:t>.</a:t>
            </a:r>
            <a:endParaRPr lang="sl-SI" sz="1800" dirty="0"/>
          </a:p>
          <a:p>
            <a:pPr marL="0" indent="0">
              <a:buNone/>
            </a:pPr>
            <a:r>
              <a:rPr lang="en-US" sz="1800" dirty="0"/>
              <a:t>2. Cut 40mm long and 40mm wide notch on surface S2 like shown in technical drawing. </a:t>
            </a:r>
            <a:endParaRPr lang="sl-SI" dirty="0"/>
          </a:p>
        </p:txBody>
      </p:sp>
      <p:sp>
        <p:nvSpPr>
          <p:cNvPr id="4" name="Content Placeholder 3"/>
          <p:cNvSpPr>
            <a:spLocks noGrp="1"/>
          </p:cNvSpPr>
          <p:nvPr>
            <p:ph sz="half" idx="2"/>
          </p:nvPr>
        </p:nvSpPr>
        <p:spPr>
          <a:xfrm>
            <a:off x="6172200" y="159799"/>
            <a:ext cx="5181600" cy="1074198"/>
          </a:xfrm>
          <a:ln w="28575">
            <a:solidFill>
              <a:schemeClr val="accent1"/>
            </a:solidFill>
          </a:ln>
        </p:spPr>
        <p:txBody>
          <a:bodyPr>
            <a:normAutofit/>
          </a:bodyPr>
          <a:lstStyle/>
          <a:p>
            <a:pPr marL="0" indent="0">
              <a:buNone/>
            </a:pPr>
            <a:r>
              <a:rPr lang="en-US" sz="1800" dirty="0"/>
              <a:t>3. Drill one 8mm, two 6mm hole through the S1 surface</a:t>
            </a:r>
            <a:r>
              <a:rPr lang="en-US" sz="1800" dirty="0" smtClean="0"/>
              <a:t>.</a:t>
            </a:r>
            <a:endParaRPr lang="sl-SI" sz="1800" dirty="0"/>
          </a:p>
          <a:p>
            <a:pPr marL="0" indent="0">
              <a:buNone/>
            </a:pPr>
            <a:r>
              <a:rPr lang="en-US" sz="1800" dirty="0"/>
              <a:t>4. Drill one 8 mm hole on surface S2.</a:t>
            </a:r>
            <a:endParaRPr lang="sl-SI"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3241440"/>
            <a:ext cx="4957200" cy="3306452"/>
          </a:xfrm>
          <a:prstGeom prst="rect">
            <a:avLst/>
          </a:prstGeom>
        </p:spPr>
      </p:pic>
    </p:spTree>
    <p:extLst>
      <p:ext uri="{BB962C8B-B14F-4D97-AF65-F5344CB8AC3E}">
        <p14:creationId xmlns:p14="http://schemas.microsoft.com/office/powerpoint/2010/main" val="1779967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458367"/>
            <a:ext cx="10515600" cy="411645"/>
          </a:xfrm>
        </p:spPr>
        <p:txBody>
          <a:bodyPr>
            <a:normAutofit fontScale="90000"/>
          </a:bodyPr>
          <a:lstStyle/>
          <a:p>
            <a:r>
              <a:rPr lang="sl-SI" sz="2900" b="1" dirty="0" smtClean="0">
                <a:solidFill>
                  <a:schemeClr val="accent1"/>
                </a:solidFill>
              </a:rPr>
              <a:t>1.3 </a:t>
            </a:r>
            <a:r>
              <a:rPr lang="sl-SI" sz="2900" b="1" dirty="0">
                <a:solidFill>
                  <a:schemeClr val="accent1"/>
                </a:solidFill>
              </a:rPr>
              <a:t>Preparing </a:t>
            </a:r>
            <a:r>
              <a:rPr lang="sl-SI" sz="2900" b="1" dirty="0" smtClean="0">
                <a:solidFill>
                  <a:schemeClr val="accent1"/>
                </a:solidFill>
              </a:rPr>
              <a:t>plates </a:t>
            </a:r>
            <a:r>
              <a:rPr lang="sl-SI" sz="2900" b="1" dirty="0">
                <a:solidFill>
                  <a:schemeClr val="accent1"/>
                </a:solidFill>
              </a:rPr>
              <a:t>for </a:t>
            </a:r>
            <a:r>
              <a:rPr lang="sl-SI" sz="2900" b="1" dirty="0" smtClean="0">
                <a:solidFill>
                  <a:schemeClr val="accent1"/>
                </a:solidFill>
              </a:rPr>
              <a:t>Z axis</a:t>
            </a:r>
            <a:r>
              <a:rPr lang="sl-SI" sz="2500" dirty="0"/>
              <a:t/>
            </a:r>
            <a:br>
              <a:rPr lang="sl-SI" sz="2500" dirty="0"/>
            </a:br>
            <a:endParaRPr lang="sl-SI" sz="2500" dirty="0"/>
          </a:p>
        </p:txBody>
      </p:sp>
      <p:sp>
        <p:nvSpPr>
          <p:cNvPr id="3" name="Content Placeholder 2"/>
          <p:cNvSpPr>
            <a:spLocks noGrp="1"/>
          </p:cNvSpPr>
          <p:nvPr>
            <p:ph sz="half" idx="1"/>
          </p:nvPr>
        </p:nvSpPr>
        <p:spPr>
          <a:xfrm>
            <a:off x="838200" y="790113"/>
            <a:ext cx="5181600" cy="5894772"/>
          </a:xfrm>
          <a:ln w="28575">
            <a:solidFill>
              <a:schemeClr val="accent1"/>
            </a:solidFill>
          </a:ln>
        </p:spPr>
        <p:txBody>
          <a:bodyPr>
            <a:normAutofit/>
          </a:bodyPr>
          <a:lstStyle/>
          <a:p>
            <a:pPr marL="0" indent="0">
              <a:buNone/>
            </a:pPr>
            <a:r>
              <a:rPr lang="en-US" sz="2400" b="1" dirty="0" smtClean="0"/>
              <a:t>1.</a:t>
            </a:r>
            <a:r>
              <a:rPr lang="sl-SI" sz="2400" b="1" dirty="0" smtClean="0"/>
              <a:t>3.1</a:t>
            </a:r>
            <a:r>
              <a:rPr lang="en-US" sz="2400" b="1" dirty="0" smtClean="0"/>
              <a:t> </a:t>
            </a:r>
            <a:r>
              <a:rPr lang="sl-SI" sz="2400" b="1" dirty="0" smtClean="0"/>
              <a:t>Base plate</a:t>
            </a:r>
            <a:endParaRPr lang="sl-SI" sz="2400" b="1" dirty="0"/>
          </a:p>
          <a:p>
            <a:pPr marL="0" indent="0">
              <a:buNone/>
            </a:pPr>
            <a:r>
              <a:rPr lang="en-US" sz="1800" i="1" dirty="0"/>
              <a:t>Quantity: </a:t>
            </a:r>
            <a:r>
              <a:rPr lang="sl-SI" sz="1800" i="1" dirty="0" smtClean="0"/>
              <a:t>1</a:t>
            </a:r>
            <a:r>
              <a:rPr lang="en-US" sz="1800" i="1" dirty="0" smtClean="0"/>
              <a:t> piece</a:t>
            </a:r>
            <a:endParaRPr lang="sl-SI" sz="1800" dirty="0"/>
          </a:p>
          <a:p>
            <a:pPr marL="0" indent="0">
              <a:buNone/>
            </a:pPr>
            <a:r>
              <a:rPr lang="en-US" sz="1800" i="1" dirty="0"/>
              <a:t>Technical drawing: </a:t>
            </a:r>
            <a:r>
              <a:rPr lang="sl-SI" sz="1800" i="1" dirty="0" smtClean="0"/>
              <a:t>Base plate</a:t>
            </a:r>
            <a:endParaRPr lang="sl-SI" sz="1800" dirty="0"/>
          </a:p>
          <a:p>
            <a:pPr marL="0" indent="0">
              <a:buNone/>
            </a:pPr>
            <a:r>
              <a:rPr lang="en-US" sz="1800" dirty="0" smtClean="0"/>
              <a:t>1</a:t>
            </a:r>
            <a:r>
              <a:rPr lang="en-US" sz="1800" dirty="0"/>
              <a:t>. With angle grinder, cut 3mm thick metal plate dimensions 430x130mm.</a:t>
            </a:r>
            <a:endParaRPr lang="sl-SI" sz="1800" dirty="0"/>
          </a:p>
          <a:p>
            <a:pPr marL="0" indent="0">
              <a:buNone/>
            </a:pPr>
            <a:r>
              <a:rPr lang="en-US" sz="1800" dirty="0"/>
              <a:t> </a:t>
            </a:r>
            <a:r>
              <a:rPr lang="en-US" sz="1800" dirty="0" smtClean="0"/>
              <a:t>2</a:t>
            </a:r>
            <a:r>
              <a:rPr lang="en-US" sz="1800" dirty="0"/>
              <a:t>. Cut out pocket, 42 mm wide and 40mm deep as </a:t>
            </a:r>
            <a:r>
              <a:rPr lang="en-US" sz="1800" dirty="0" smtClean="0"/>
              <a:t>shown in drawing.</a:t>
            </a:r>
            <a:endParaRPr lang="sl-SI" sz="1800" dirty="0" smtClean="0"/>
          </a:p>
          <a:p>
            <a:pPr marL="0" indent="0">
              <a:buNone/>
            </a:pPr>
            <a:r>
              <a:rPr lang="en-US" sz="1800" dirty="0"/>
              <a:t>3. Drill holes A1, A2 through both sides of profile on surface S1 and S3 and B1 through surface S1 as shown in drawing.</a:t>
            </a:r>
            <a:endParaRPr lang="sl-SI" sz="1800" dirty="0"/>
          </a:p>
          <a:p>
            <a:pPr marL="0" indent="0">
              <a:buNone/>
            </a:pPr>
            <a:endParaRPr lang="sl-SI" dirty="0"/>
          </a:p>
        </p:txBody>
      </p:sp>
      <p:sp>
        <p:nvSpPr>
          <p:cNvPr id="4" name="Content Placeholder 3"/>
          <p:cNvSpPr>
            <a:spLocks noGrp="1"/>
          </p:cNvSpPr>
          <p:nvPr>
            <p:ph sz="half" idx="2"/>
          </p:nvPr>
        </p:nvSpPr>
        <p:spPr>
          <a:xfrm>
            <a:off x="6172200" y="177553"/>
            <a:ext cx="5181600" cy="6507332"/>
          </a:xfrm>
          <a:ln w="28575">
            <a:solidFill>
              <a:schemeClr val="accent1"/>
            </a:solidFill>
          </a:ln>
        </p:spPr>
        <p:txBody>
          <a:bodyPr>
            <a:normAutofit/>
          </a:bodyPr>
          <a:lstStyle/>
          <a:p>
            <a:pPr marL="0" indent="0">
              <a:buNone/>
            </a:pPr>
            <a:r>
              <a:rPr lang="en-US" sz="2400" b="1" dirty="0"/>
              <a:t>1.</a:t>
            </a:r>
            <a:r>
              <a:rPr lang="sl-SI" sz="2400" b="1" dirty="0"/>
              <a:t>3.2 </a:t>
            </a:r>
            <a:r>
              <a:rPr lang="sl-SI" sz="2400" b="1" dirty="0" smtClean="0"/>
              <a:t>Motor mount</a:t>
            </a:r>
            <a:endParaRPr lang="sl-SI" sz="2400" b="1" dirty="0"/>
          </a:p>
          <a:p>
            <a:pPr marL="0" indent="0">
              <a:buNone/>
            </a:pPr>
            <a:r>
              <a:rPr lang="en-US" sz="1800" i="1" dirty="0"/>
              <a:t>Quantity: </a:t>
            </a:r>
            <a:r>
              <a:rPr lang="sl-SI" sz="1800" i="1" dirty="0"/>
              <a:t>1</a:t>
            </a:r>
            <a:r>
              <a:rPr lang="en-US" sz="1800" i="1" dirty="0"/>
              <a:t> piece</a:t>
            </a:r>
            <a:endParaRPr lang="sl-SI" sz="1800" dirty="0"/>
          </a:p>
          <a:p>
            <a:pPr marL="0" indent="0">
              <a:buNone/>
            </a:pPr>
            <a:r>
              <a:rPr lang="en-US" sz="1800" i="1" dirty="0"/>
              <a:t>Technical drawing: </a:t>
            </a:r>
            <a:r>
              <a:rPr lang="sl-SI" sz="1800" i="1" dirty="0"/>
              <a:t>Motor </a:t>
            </a:r>
            <a:r>
              <a:rPr lang="sl-SI" sz="1800" i="1" dirty="0" smtClean="0"/>
              <a:t>mount</a:t>
            </a:r>
            <a:endParaRPr lang="sl-SI" sz="1800" dirty="0" smtClean="0"/>
          </a:p>
          <a:p>
            <a:pPr marL="0" indent="0">
              <a:buNone/>
            </a:pPr>
            <a:r>
              <a:rPr lang="en-US" sz="1800" dirty="0" smtClean="0"/>
              <a:t>1</a:t>
            </a:r>
            <a:r>
              <a:rPr lang="en-US" sz="1800" dirty="0"/>
              <a:t>. With angle grinder, cut 3mm thick metal plate dimensions 85x50mm</a:t>
            </a:r>
            <a:r>
              <a:rPr lang="en-US" sz="1800" dirty="0" smtClean="0"/>
              <a:t>.</a:t>
            </a:r>
            <a:endParaRPr lang="sl-SI" sz="1800" dirty="0"/>
          </a:p>
          <a:p>
            <a:pPr marL="0" indent="0">
              <a:buNone/>
            </a:pPr>
            <a:r>
              <a:rPr lang="en-US" sz="1800" dirty="0"/>
              <a:t>2.Measure, mark and drill 3.2, 4.2 and 12mm hole, refer to </a:t>
            </a:r>
            <a:r>
              <a:rPr lang="en-US" sz="1800" dirty="0" smtClean="0"/>
              <a:t>drawing </a:t>
            </a:r>
            <a:r>
              <a:rPr lang="en-US" sz="1800" dirty="0"/>
              <a:t>for </a:t>
            </a:r>
            <a:r>
              <a:rPr lang="en-US" sz="1800" dirty="0" smtClean="0"/>
              <a:t>dimensions.</a:t>
            </a:r>
            <a:endParaRPr lang="sl-SI" sz="1800" dirty="0" smtClean="0"/>
          </a:p>
          <a:p>
            <a:pPr marL="0" indent="0">
              <a:buNone/>
            </a:pPr>
            <a:endParaRPr lang="sl-SI" sz="1800" dirty="0"/>
          </a:p>
          <a:p>
            <a:pPr marL="0" indent="0">
              <a:buNone/>
            </a:pPr>
            <a:endParaRPr lang="sl-SI" sz="18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545" y="4071946"/>
            <a:ext cx="3816909" cy="254587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3311372"/>
            <a:ext cx="4957200" cy="3306453"/>
          </a:xfrm>
          <a:prstGeom prst="rect">
            <a:avLst/>
          </a:prstGeom>
        </p:spPr>
      </p:pic>
    </p:spTree>
    <p:extLst>
      <p:ext uri="{BB962C8B-B14F-4D97-AF65-F5344CB8AC3E}">
        <p14:creationId xmlns:p14="http://schemas.microsoft.com/office/powerpoint/2010/main" val="10403212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6498453"/>
          </a:xfrm>
          <a:ln w="28575">
            <a:solidFill>
              <a:schemeClr val="accent1"/>
            </a:solidFill>
          </a:ln>
        </p:spPr>
        <p:txBody>
          <a:bodyPr>
            <a:normAutofit/>
          </a:bodyPr>
          <a:lstStyle/>
          <a:p>
            <a:pPr marL="0" indent="0">
              <a:buNone/>
            </a:pPr>
            <a:r>
              <a:rPr lang="en-US" sz="2400" b="1" dirty="0" smtClean="0"/>
              <a:t>1.</a:t>
            </a:r>
            <a:r>
              <a:rPr lang="sl-SI" sz="2400" b="1" dirty="0" smtClean="0"/>
              <a:t>3.3 Mounting plate for small guides</a:t>
            </a:r>
            <a:endParaRPr lang="sl-SI" sz="2400" b="1" dirty="0"/>
          </a:p>
          <a:p>
            <a:pPr marL="0" indent="0">
              <a:buNone/>
            </a:pPr>
            <a:r>
              <a:rPr lang="en-US" sz="1800" i="1" dirty="0" smtClean="0"/>
              <a:t>Quantity</a:t>
            </a:r>
            <a:r>
              <a:rPr lang="en-US" sz="1800" i="1" dirty="0"/>
              <a:t>: </a:t>
            </a:r>
            <a:r>
              <a:rPr lang="sl-SI" sz="1800" i="1" dirty="0" smtClean="0"/>
              <a:t>1</a:t>
            </a:r>
            <a:r>
              <a:rPr lang="en-US" sz="1800" i="1" dirty="0" smtClean="0"/>
              <a:t> piece</a:t>
            </a:r>
            <a:endParaRPr lang="sl-SI" sz="1800" dirty="0"/>
          </a:p>
          <a:p>
            <a:pPr marL="0" indent="0">
              <a:buNone/>
            </a:pPr>
            <a:r>
              <a:rPr lang="en-US" sz="1800" i="1" dirty="0"/>
              <a:t>Technical drawing: </a:t>
            </a:r>
            <a:r>
              <a:rPr lang="sl-SI" sz="1800" i="1" dirty="0" smtClean="0"/>
              <a:t>Mounting plate for small guides</a:t>
            </a:r>
            <a:endParaRPr lang="sl-SI" sz="1800" dirty="0"/>
          </a:p>
          <a:p>
            <a:pPr marL="0" indent="0">
              <a:buNone/>
            </a:pPr>
            <a:r>
              <a:rPr lang="en-US" sz="1800" dirty="0"/>
              <a:t>1. With angle grinder, cut 3mm thick metal plate dimensions 280x100mm</a:t>
            </a:r>
            <a:r>
              <a:rPr lang="en-US" sz="1800" dirty="0" smtClean="0"/>
              <a:t>.</a:t>
            </a:r>
            <a:endParaRPr lang="sl-SI" sz="1800" dirty="0"/>
          </a:p>
          <a:p>
            <a:pPr marL="0" indent="0">
              <a:buNone/>
            </a:pPr>
            <a:r>
              <a:rPr lang="en-US" sz="1800" dirty="0"/>
              <a:t>2. Measure, mark and drill 3.5, 4.2 and 6mm holes, refer to drawing for dimensions.</a:t>
            </a:r>
            <a:endParaRPr lang="sl-SI" dirty="0"/>
          </a:p>
        </p:txBody>
      </p:sp>
      <p:sp>
        <p:nvSpPr>
          <p:cNvPr id="4" name="Content Placeholder 3"/>
          <p:cNvSpPr>
            <a:spLocks noGrp="1"/>
          </p:cNvSpPr>
          <p:nvPr>
            <p:ph sz="half" idx="2"/>
          </p:nvPr>
        </p:nvSpPr>
        <p:spPr>
          <a:xfrm>
            <a:off x="6172200" y="159798"/>
            <a:ext cx="5181600" cy="6498453"/>
          </a:xfrm>
          <a:ln w="28575">
            <a:solidFill>
              <a:schemeClr val="accent1"/>
            </a:solidFill>
          </a:ln>
        </p:spPr>
        <p:txBody>
          <a:bodyPr>
            <a:normAutofit/>
          </a:bodyPr>
          <a:lstStyle/>
          <a:p>
            <a:pPr marL="0" indent="0">
              <a:buNone/>
            </a:pPr>
            <a:r>
              <a:rPr lang="en-US" sz="2400" b="1" dirty="0"/>
              <a:t>1.</a:t>
            </a:r>
            <a:r>
              <a:rPr lang="sl-SI" sz="2400" b="1" dirty="0" smtClean="0"/>
              <a:t>3.4 Fixing plate</a:t>
            </a:r>
            <a:endParaRPr lang="sl-SI" sz="2400" b="1" dirty="0"/>
          </a:p>
          <a:p>
            <a:pPr marL="0" indent="0">
              <a:buNone/>
            </a:pPr>
            <a:r>
              <a:rPr lang="en-US" sz="1800" i="1" dirty="0"/>
              <a:t>Quantity: </a:t>
            </a:r>
            <a:r>
              <a:rPr lang="sl-SI" sz="1800" i="1" dirty="0"/>
              <a:t>1</a:t>
            </a:r>
            <a:r>
              <a:rPr lang="en-US" sz="1800" i="1" dirty="0"/>
              <a:t> piece</a:t>
            </a:r>
            <a:endParaRPr lang="sl-SI" sz="1800" dirty="0"/>
          </a:p>
          <a:p>
            <a:pPr marL="0" indent="0">
              <a:buNone/>
            </a:pPr>
            <a:r>
              <a:rPr lang="en-US" sz="1800" i="1" dirty="0"/>
              <a:t>Technical drawing: </a:t>
            </a:r>
            <a:r>
              <a:rPr lang="sl-SI" sz="1800" i="1" dirty="0" smtClean="0"/>
              <a:t>Fixing plate</a:t>
            </a:r>
            <a:endParaRPr lang="sl-SI" sz="1800" dirty="0"/>
          </a:p>
          <a:p>
            <a:pPr marL="0" indent="0">
              <a:buNone/>
            </a:pPr>
            <a:r>
              <a:rPr lang="en-US" sz="1800" dirty="0"/>
              <a:t>1. With angle grinder, cut 3mm thick metal plate dimensions 80x60mm.</a:t>
            </a:r>
            <a:endParaRPr lang="sl-SI" sz="1800" dirty="0"/>
          </a:p>
          <a:p>
            <a:pPr marL="0" indent="0">
              <a:buNone/>
            </a:pPr>
            <a:r>
              <a:rPr lang="en-US" sz="1800" dirty="0" smtClean="0"/>
              <a:t>2.Measure</a:t>
            </a:r>
            <a:r>
              <a:rPr lang="en-US" sz="1800" dirty="0"/>
              <a:t>, mark and drill 4.2 and 5.2mm holes, refer to drawing for dimensions.</a:t>
            </a:r>
            <a:endParaRPr lang="sl-SI" sz="1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3276950"/>
            <a:ext cx="4957200" cy="330645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3276950"/>
            <a:ext cx="4957200" cy="3306452"/>
          </a:xfrm>
          <a:prstGeom prst="rect">
            <a:avLst/>
          </a:prstGeom>
        </p:spPr>
      </p:pic>
    </p:spTree>
    <p:extLst>
      <p:ext uri="{BB962C8B-B14F-4D97-AF65-F5344CB8AC3E}">
        <p14:creationId xmlns:p14="http://schemas.microsoft.com/office/powerpoint/2010/main" val="32673937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6498453"/>
          </a:xfrm>
          <a:ln w="28575">
            <a:solidFill>
              <a:schemeClr val="accent1"/>
            </a:solidFill>
          </a:ln>
        </p:spPr>
        <p:txBody>
          <a:bodyPr>
            <a:normAutofit/>
          </a:bodyPr>
          <a:lstStyle/>
          <a:p>
            <a:pPr marL="0" indent="0">
              <a:buNone/>
            </a:pPr>
            <a:r>
              <a:rPr lang="en-US" sz="2400" b="1" dirty="0" smtClean="0"/>
              <a:t>1.</a:t>
            </a:r>
            <a:r>
              <a:rPr lang="sl-SI" sz="2400" b="1" dirty="0" smtClean="0"/>
              <a:t>3.5 Z mount plate</a:t>
            </a:r>
            <a:endParaRPr lang="sl-SI" sz="2400" b="1" dirty="0"/>
          </a:p>
          <a:p>
            <a:pPr marL="0" indent="0">
              <a:buNone/>
            </a:pPr>
            <a:r>
              <a:rPr lang="en-US" sz="1800" i="1" dirty="0" smtClean="0"/>
              <a:t>Quantity</a:t>
            </a:r>
            <a:r>
              <a:rPr lang="en-US" sz="1800" i="1" dirty="0"/>
              <a:t>: </a:t>
            </a:r>
            <a:r>
              <a:rPr lang="sl-SI" sz="1800" i="1" dirty="0" smtClean="0"/>
              <a:t>1</a:t>
            </a:r>
            <a:r>
              <a:rPr lang="en-US" sz="1800" i="1" dirty="0" smtClean="0"/>
              <a:t> piece</a:t>
            </a:r>
            <a:endParaRPr lang="sl-SI" sz="1800" dirty="0"/>
          </a:p>
          <a:p>
            <a:pPr marL="0" indent="0">
              <a:buNone/>
            </a:pPr>
            <a:r>
              <a:rPr lang="en-US" sz="1800" i="1" dirty="0"/>
              <a:t>Technical drawing: </a:t>
            </a:r>
            <a:r>
              <a:rPr lang="sl-SI" sz="1800" i="1" dirty="0" smtClean="0"/>
              <a:t>Z mount plate</a:t>
            </a:r>
            <a:endParaRPr lang="sl-SI" sz="1800" dirty="0"/>
          </a:p>
          <a:p>
            <a:pPr marL="0" indent="0">
              <a:buNone/>
            </a:pPr>
            <a:r>
              <a:rPr lang="en-US" sz="1800" dirty="0" smtClean="0"/>
              <a:t>1</a:t>
            </a:r>
            <a:r>
              <a:rPr lang="en-US" sz="1800" dirty="0"/>
              <a:t>. With angle grinder, cut 3mm thick metal plate dimensions 120x130mm.</a:t>
            </a:r>
            <a:endParaRPr lang="sl-SI" sz="1800" dirty="0"/>
          </a:p>
          <a:p>
            <a:pPr marL="0" indent="0">
              <a:buNone/>
            </a:pPr>
            <a:r>
              <a:rPr lang="en-US" sz="1800" dirty="0" smtClean="0"/>
              <a:t>2.Measure</a:t>
            </a:r>
            <a:r>
              <a:rPr lang="en-US" sz="1800" dirty="0"/>
              <a:t>, mark and drill two 4.2 holes, refer to drawing for dimensions. </a:t>
            </a:r>
            <a:endParaRPr lang="sl-SI" dirty="0"/>
          </a:p>
        </p:txBody>
      </p:sp>
      <p:sp>
        <p:nvSpPr>
          <p:cNvPr id="4" name="Content Placeholder 3"/>
          <p:cNvSpPr>
            <a:spLocks noGrp="1"/>
          </p:cNvSpPr>
          <p:nvPr>
            <p:ph sz="half" idx="2"/>
          </p:nvPr>
        </p:nvSpPr>
        <p:spPr>
          <a:xfrm>
            <a:off x="6172200" y="159798"/>
            <a:ext cx="5181600" cy="6498453"/>
          </a:xfrm>
          <a:ln w="28575">
            <a:solidFill>
              <a:schemeClr val="accent1"/>
            </a:solidFill>
          </a:ln>
        </p:spPr>
        <p:txBody>
          <a:bodyPr>
            <a:normAutofit/>
          </a:bodyPr>
          <a:lstStyle/>
          <a:p>
            <a:pPr marL="0" indent="0">
              <a:buNone/>
            </a:pPr>
            <a:r>
              <a:rPr lang="en-US" sz="2400" b="1" dirty="0"/>
              <a:t>1.</a:t>
            </a:r>
            <a:r>
              <a:rPr lang="sl-SI" sz="2400" b="1" dirty="0" smtClean="0"/>
              <a:t>3.6 </a:t>
            </a:r>
            <a:r>
              <a:rPr lang="sl-SI" sz="2400" b="1" dirty="0"/>
              <a:t>Z mount </a:t>
            </a:r>
            <a:r>
              <a:rPr lang="sl-SI" sz="2400" b="1" dirty="0" smtClean="0"/>
              <a:t>plate - bottom</a:t>
            </a:r>
            <a:endParaRPr lang="sl-SI" sz="2400" b="1" dirty="0"/>
          </a:p>
          <a:p>
            <a:pPr marL="0" indent="0">
              <a:buNone/>
            </a:pPr>
            <a:r>
              <a:rPr lang="en-US" sz="1800" i="1" dirty="0" smtClean="0"/>
              <a:t>Quantity</a:t>
            </a:r>
            <a:r>
              <a:rPr lang="en-US" sz="1800" i="1" dirty="0"/>
              <a:t>: </a:t>
            </a:r>
            <a:r>
              <a:rPr lang="sl-SI" sz="1800" i="1" dirty="0"/>
              <a:t>1</a:t>
            </a:r>
            <a:r>
              <a:rPr lang="en-US" sz="1800" i="1" dirty="0"/>
              <a:t> piece</a:t>
            </a:r>
            <a:endParaRPr lang="sl-SI" sz="1800" dirty="0"/>
          </a:p>
          <a:p>
            <a:pPr marL="0" indent="0">
              <a:buNone/>
            </a:pPr>
            <a:r>
              <a:rPr lang="en-US" sz="1800" i="1" dirty="0"/>
              <a:t>Technical drawing: </a:t>
            </a:r>
            <a:r>
              <a:rPr lang="sl-SI" sz="1800" i="1" dirty="0"/>
              <a:t>Z mount </a:t>
            </a:r>
            <a:r>
              <a:rPr lang="sl-SI" sz="1800" i="1" dirty="0" smtClean="0"/>
              <a:t>plate - bottom</a:t>
            </a:r>
            <a:endParaRPr lang="sl-SI" sz="1800" dirty="0"/>
          </a:p>
          <a:p>
            <a:pPr marL="0" indent="0">
              <a:buNone/>
            </a:pPr>
            <a:r>
              <a:rPr lang="en-US" sz="1800" dirty="0"/>
              <a:t>1. With angle grinder, cut 3mm thick metal plate dimensions 120x130mm to length 60mm.</a:t>
            </a:r>
            <a:endParaRPr lang="sl-SI" sz="1800" dirty="0"/>
          </a:p>
          <a:p>
            <a:pPr marL="0" indent="0">
              <a:buNone/>
            </a:pPr>
            <a:r>
              <a:rPr lang="en-US" sz="1800" dirty="0" smtClean="0"/>
              <a:t>2.Measure</a:t>
            </a:r>
            <a:r>
              <a:rPr lang="en-US" sz="1800" dirty="0"/>
              <a:t>, mark and drill 4.2 and five 10mm holes, refer to drawing for dimensions.</a:t>
            </a:r>
            <a:endParaRPr lang="sl-SI"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3241442"/>
            <a:ext cx="4957200" cy="33064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3244514"/>
            <a:ext cx="4957200" cy="3306452"/>
          </a:xfrm>
          <a:prstGeom prst="rect">
            <a:avLst/>
          </a:prstGeom>
        </p:spPr>
      </p:pic>
    </p:spTree>
    <p:extLst>
      <p:ext uri="{BB962C8B-B14F-4D97-AF65-F5344CB8AC3E}">
        <p14:creationId xmlns:p14="http://schemas.microsoft.com/office/powerpoint/2010/main" val="36891916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9"/>
            <a:ext cx="5181600" cy="6090082"/>
          </a:xfrm>
          <a:ln w="28575">
            <a:solidFill>
              <a:schemeClr val="accent1"/>
            </a:solidFill>
          </a:ln>
        </p:spPr>
        <p:txBody>
          <a:bodyPr>
            <a:normAutofit/>
          </a:bodyPr>
          <a:lstStyle/>
          <a:p>
            <a:pPr marL="0" indent="0">
              <a:buNone/>
            </a:pPr>
            <a:r>
              <a:rPr lang="en-US" sz="2400" b="1" dirty="0" smtClean="0"/>
              <a:t>1.</a:t>
            </a:r>
            <a:r>
              <a:rPr lang="sl-SI" sz="2400" b="1" dirty="0" smtClean="0"/>
              <a:t>3.7 L - bracket</a:t>
            </a:r>
            <a:endParaRPr lang="sl-SI" sz="2400" b="1" dirty="0"/>
          </a:p>
          <a:p>
            <a:pPr marL="0" indent="0">
              <a:buNone/>
            </a:pPr>
            <a:r>
              <a:rPr lang="en-US" sz="1800" i="1" dirty="0" smtClean="0"/>
              <a:t>Quantity</a:t>
            </a:r>
            <a:r>
              <a:rPr lang="en-US" sz="1800" i="1" dirty="0"/>
              <a:t>: </a:t>
            </a:r>
            <a:r>
              <a:rPr lang="sl-SI" sz="1800" i="1" dirty="0" smtClean="0"/>
              <a:t>1</a:t>
            </a:r>
            <a:r>
              <a:rPr lang="en-US" sz="1800" i="1" dirty="0" smtClean="0"/>
              <a:t> piece</a:t>
            </a:r>
            <a:endParaRPr lang="sl-SI" sz="1800" dirty="0"/>
          </a:p>
          <a:p>
            <a:pPr marL="0" indent="0">
              <a:buNone/>
            </a:pPr>
            <a:r>
              <a:rPr lang="en-US" sz="1800" i="1" dirty="0"/>
              <a:t>Technical drawing: </a:t>
            </a:r>
            <a:r>
              <a:rPr lang="sl-SI" sz="1800" i="1" dirty="0" smtClean="0"/>
              <a:t>L – bracket</a:t>
            </a:r>
            <a:endParaRPr lang="sl-SI" sz="1800" dirty="0"/>
          </a:p>
          <a:p>
            <a:pPr marL="0" indent="0">
              <a:buNone/>
            </a:pPr>
            <a:r>
              <a:rPr lang="en-US" sz="1800" dirty="0" smtClean="0"/>
              <a:t>1</a:t>
            </a:r>
            <a:r>
              <a:rPr lang="en-US" sz="1800" dirty="0"/>
              <a:t>. Cut 1,5 mm thick metal or Aluminum L profile dimensions 25x25mm .</a:t>
            </a:r>
            <a:endParaRPr lang="sl-SI" sz="1800" dirty="0"/>
          </a:p>
          <a:p>
            <a:pPr marL="0" indent="0">
              <a:buNone/>
            </a:pPr>
            <a:r>
              <a:rPr lang="en-US" sz="1800" dirty="0" smtClean="0"/>
              <a:t>2.Measure</a:t>
            </a:r>
            <a:r>
              <a:rPr lang="en-US" sz="1800" dirty="0"/>
              <a:t>, mark and drill 4.2 and five 10mm holes, refer to drawing for dimensions.</a:t>
            </a:r>
            <a:endParaRPr lang="sl-SI"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2815313"/>
            <a:ext cx="4957200" cy="3306452"/>
          </a:xfrm>
          <a:prstGeom prst="rect">
            <a:avLst/>
          </a:prstGeom>
        </p:spPr>
      </p:pic>
    </p:spTree>
    <p:extLst>
      <p:ext uri="{BB962C8B-B14F-4D97-AF65-F5344CB8AC3E}">
        <p14:creationId xmlns:p14="http://schemas.microsoft.com/office/powerpoint/2010/main" val="3208611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l-SI" sz="3900" b="1" dirty="0" smtClean="0">
                <a:solidFill>
                  <a:schemeClr val="accent1"/>
                </a:solidFill>
              </a:rPr>
              <a:t>Guide for drilling holes</a:t>
            </a:r>
            <a:r>
              <a:rPr lang="sl-SI" sz="2800" dirty="0" smtClean="0"/>
              <a:t/>
            </a:r>
            <a:br>
              <a:rPr lang="sl-SI" sz="2800" dirty="0" smtClean="0"/>
            </a:br>
            <a:endParaRPr lang="sl-SI" dirty="0"/>
          </a:p>
        </p:txBody>
      </p:sp>
      <p:sp>
        <p:nvSpPr>
          <p:cNvPr id="3" name="Content Placeholder 2"/>
          <p:cNvSpPr>
            <a:spLocks noGrp="1"/>
          </p:cNvSpPr>
          <p:nvPr>
            <p:ph idx="1"/>
          </p:nvPr>
        </p:nvSpPr>
        <p:spPr>
          <a:xfrm>
            <a:off x="838200" y="949911"/>
            <a:ext cx="10880324" cy="5752730"/>
          </a:xfrm>
          <a:ln w="28575">
            <a:solidFill>
              <a:schemeClr val="accent1"/>
            </a:solidFill>
          </a:ln>
        </p:spPr>
        <p:txBody>
          <a:bodyPr>
            <a:normAutofit/>
          </a:bodyPr>
          <a:lstStyle/>
          <a:p>
            <a:pPr marL="0" indent="0">
              <a:buNone/>
            </a:pPr>
            <a:r>
              <a:rPr lang="sl-SI" sz="2400" b="1" dirty="0" smtClean="0"/>
              <a:t>Drilling</a:t>
            </a:r>
          </a:p>
          <a:p>
            <a:pPr marL="0" indent="0">
              <a:buNone/>
              <a:tabLst>
                <a:tab pos="10315575" algn="l"/>
              </a:tabLst>
            </a:pPr>
            <a:r>
              <a:rPr lang="sl-SI" sz="1800" dirty="0"/>
              <a:t>For precise drilling of (through both walls) holes </a:t>
            </a:r>
            <a:endParaRPr lang="sl-SI" sz="1800" dirty="0" smtClean="0"/>
          </a:p>
          <a:p>
            <a:pPr marL="0" indent="0">
              <a:buNone/>
              <a:tabLst>
                <a:tab pos="10315575" algn="l"/>
              </a:tabLst>
            </a:pPr>
            <a:r>
              <a:rPr lang="sl-SI" sz="1800" dirty="0" smtClean="0"/>
              <a:t>in </a:t>
            </a:r>
            <a:r>
              <a:rPr lang="sl-SI" sz="1800" dirty="0"/>
              <a:t>square beams please follow </a:t>
            </a:r>
            <a:r>
              <a:rPr lang="sl-SI" sz="1800" dirty="0" smtClean="0"/>
              <a:t>this steps.</a:t>
            </a:r>
          </a:p>
          <a:p>
            <a:pPr marL="0" indent="0">
              <a:buNone/>
              <a:tabLst>
                <a:tab pos="10315575" algn="l"/>
              </a:tabLst>
            </a:pPr>
            <a:endParaRPr lang="sl-SI" sz="1800" dirty="0"/>
          </a:p>
          <a:p>
            <a:pPr marL="0" indent="0">
              <a:buNone/>
              <a:tabLst>
                <a:tab pos="10315575" algn="l"/>
              </a:tabLst>
            </a:pPr>
            <a:r>
              <a:rPr lang="sl-SI" sz="1800" dirty="0" smtClean="0"/>
              <a:t>Tools:</a:t>
            </a:r>
          </a:p>
          <a:p>
            <a:pPr marL="0" indent="0">
              <a:buNone/>
              <a:tabLst>
                <a:tab pos="10315575" algn="l"/>
              </a:tabLst>
            </a:pPr>
            <a:r>
              <a:rPr lang="sl-SI" sz="1800" dirty="0"/>
              <a:t>Scribe for marking lines, </a:t>
            </a:r>
            <a:endParaRPr lang="sl-SI" sz="1800" dirty="0" smtClean="0"/>
          </a:p>
          <a:p>
            <a:pPr marL="0" indent="0">
              <a:buNone/>
              <a:tabLst>
                <a:tab pos="10315575" algn="l"/>
              </a:tabLst>
            </a:pPr>
            <a:r>
              <a:rPr lang="sl-SI" sz="1800" dirty="0"/>
              <a:t>B</a:t>
            </a:r>
            <a:r>
              <a:rPr lang="sl-SI" sz="1800" dirty="0" smtClean="0"/>
              <a:t>asic </a:t>
            </a:r>
            <a:r>
              <a:rPr lang="sl-SI" sz="1800" dirty="0"/>
              <a:t>ruler, </a:t>
            </a:r>
            <a:endParaRPr lang="sl-SI" sz="1800" dirty="0" smtClean="0"/>
          </a:p>
          <a:p>
            <a:pPr marL="0" indent="0">
              <a:buNone/>
              <a:tabLst>
                <a:tab pos="10315575" algn="l"/>
              </a:tabLst>
            </a:pPr>
            <a:r>
              <a:rPr lang="sl-SI" sz="1800" dirty="0"/>
              <a:t>M</a:t>
            </a:r>
            <a:r>
              <a:rPr lang="sl-SI" sz="1800" dirty="0" smtClean="0"/>
              <a:t>achinist's </a:t>
            </a:r>
            <a:r>
              <a:rPr lang="sl-SI" sz="1800" dirty="0"/>
              <a:t>square, </a:t>
            </a:r>
            <a:endParaRPr lang="sl-SI" sz="1800" dirty="0" smtClean="0"/>
          </a:p>
          <a:p>
            <a:pPr marL="0" indent="0">
              <a:buNone/>
              <a:tabLst>
                <a:tab pos="10315575" algn="l"/>
              </a:tabLst>
            </a:pPr>
            <a:r>
              <a:rPr lang="sl-SI" sz="1800" dirty="0"/>
              <a:t>C</a:t>
            </a:r>
            <a:r>
              <a:rPr lang="sl-SI" sz="1800" dirty="0" smtClean="0"/>
              <a:t>enter </a:t>
            </a:r>
            <a:r>
              <a:rPr lang="sl-SI" sz="1800" dirty="0"/>
              <a:t>punch, </a:t>
            </a:r>
            <a:endParaRPr lang="sl-SI" sz="1800" dirty="0" smtClean="0"/>
          </a:p>
          <a:p>
            <a:pPr marL="0" indent="0">
              <a:buNone/>
              <a:tabLst>
                <a:tab pos="10315575" algn="l"/>
              </a:tabLst>
            </a:pPr>
            <a:r>
              <a:rPr lang="sl-SI" sz="1800" dirty="0"/>
              <a:t>A</a:t>
            </a:r>
            <a:r>
              <a:rPr lang="sl-SI" sz="1800" dirty="0" smtClean="0"/>
              <a:t>mateur </a:t>
            </a:r>
            <a:r>
              <a:rPr lang="sl-SI" sz="1800" dirty="0"/>
              <a:t>drill press, </a:t>
            </a:r>
            <a:endParaRPr lang="sl-SI" sz="1800" dirty="0" smtClean="0"/>
          </a:p>
          <a:p>
            <a:pPr marL="0" indent="0">
              <a:buNone/>
              <a:tabLst>
                <a:tab pos="10315575" algn="l"/>
              </a:tabLst>
            </a:pPr>
            <a:r>
              <a:rPr lang="sl-SI" sz="1800" dirty="0"/>
              <a:t>H</a:t>
            </a:r>
            <a:r>
              <a:rPr lang="sl-SI" sz="1800" dirty="0" smtClean="0"/>
              <a:t>ammer</a:t>
            </a:r>
            <a:r>
              <a:rPr lang="sl-SI" sz="1800" dirty="0"/>
              <a:t>, </a:t>
            </a:r>
            <a:endParaRPr lang="sl-SI" sz="1800" dirty="0" smtClean="0"/>
          </a:p>
          <a:p>
            <a:pPr marL="0" indent="0">
              <a:buNone/>
              <a:tabLst>
                <a:tab pos="10315575" algn="l"/>
              </a:tabLst>
            </a:pPr>
            <a:r>
              <a:rPr lang="sl-SI" sz="1800" dirty="0"/>
              <a:t>E</a:t>
            </a:r>
            <a:r>
              <a:rPr lang="sl-SI" sz="1800" dirty="0" smtClean="0"/>
              <a:t>dge </a:t>
            </a:r>
            <a:r>
              <a:rPr lang="sl-SI" sz="1800" dirty="0"/>
              <a:t>smoother</a:t>
            </a:r>
            <a:endParaRPr lang="sl-SI" sz="1800" dirty="0" smtClean="0"/>
          </a:p>
          <a:p>
            <a:pPr marL="0" indent="0">
              <a:buNone/>
              <a:tabLst>
                <a:tab pos="10315575" algn="l"/>
              </a:tabLst>
            </a:pPr>
            <a:endParaRPr lang="sl-SI" sz="24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9838"/>
          <a:stretch/>
        </p:blipFill>
        <p:spPr>
          <a:xfrm>
            <a:off x="6964162" y="1078144"/>
            <a:ext cx="4572000" cy="5496264"/>
          </a:xfrm>
          <a:prstGeom prst="rect">
            <a:avLst/>
          </a:prstGeom>
        </p:spPr>
      </p:pic>
    </p:spTree>
    <p:extLst>
      <p:ext uri="{BB962C8B-B14F-4D97-AF65-F5344CB8AC3E}">
        <p14:creationId xmlns:p14="http://schemas.microsoft.com/office/powerpoint/2010/main" val="40187472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458367"/>
            <a:ext cx="10515600" cy="411645"/>
          </a:xfrm>
        </p:spPr>
        <p:txBody>
          <a:bodyPr>
            <a:noAutofit/>
          </a:bodyPr>
          <a:lstStyle/>
          <a:p>
            <a:r>
              <a:rPr lang="sl-SI" sz="2600" b="1" dirty="0" smtClean="0">
                <a:solidFill>
                  <a:schemeClr val="accent1"/>
                </a:solidFill>
              </a:rPr>
              <a:t>1.4 Printing 3D printed parts</a:t>
            </a:r>
            <a:r>
              <a:rPr lang="sl-SI" sz="2600" dirty="0">
                <a:solidFill>
                  <a:schemeClr val="accent1"/>
                </a:solidFill>
              </a:rPr>
              <a:t/>
            </a:r>
            <a:br>
              <a:rPr lang="sl-SI" sz="2600" dirty="0">
                <a:solidFill>
                  <a:schemeClr val="accent1"/>
                </a:solidFill>
              </a:rPr>
            </a:br>
            <a:endParaRPr lang="sl-SI" sz="2600" dirty="0">
              <a:solidFill>
                <a:schemeClr val="accent1"/>
              </a:solidFill>
            </a:endParaRPr>
          </a:p>
        </p:txBody>
      </p:sp>
      <p:sp>
        <p:nvSpPr>
          <p:cNvPr id="3" name="Content Placeholder 2"/>
          <p:cNvSpPr>
            <a:spLocks noGrp="1"/>
          </p:cNvSpPr>
          <p:nvPr>
            <p:ph sz="half" idx="1"/>
          </p:nvPr>
        </p:nvSpPr>
        <p:spPr>
          <a:xfrm>
            <a:off x="838200" y="790113"/>
            <a:ext cx="5181600" cy="3506677"/>
          </a:xfrm>
          <a:ln w="28575">
            <a:solidFill>
              <a:schemeClr val="accent1"/>
            </a:solidFill>
          </a:ln>
        </p:spPr>
        <p:txBody>
          <a:bodyPr>
            <a:normAutofit/>
          </a:bodyPr>
          <a:lstStyle/>
          <a:p>
            <a:pPr marL="0" indent="0">
              <a:buNone/>
            </a:pPr>
            <a:r>
              <a:rPr lang="en-US" sz="1800" dirty="0" smtClean="0"/>
              <a:t>Use </a:t>
            </a:r>
            <a:r>
              <a:rPr lang="en-US" sz="1800" dirty="0"/>
              <a:t>3D printer to print plastic parts needed for construction of CNC plasma cutter. We used Troublemaker - our open source 3D printer based on highly popular printer </a:t>
            </a:r>
            <a:r>
              <a:rPr lang="en-US" sz="1800" dirty="0" err="1"/>
              <a:t>Ultimaker</a:t>
            </a:r>
            <a:r>
              <a:rPr lang="en-US" sz="1800" dirty="0"/>
              <a:t>:  </a:t>
            </a:r>
            <a:r>
              <a:rPr lang="en-US" sz="1800" dirty="0">
                <a:hlinkClick r:id="rId2"/>
              </a:rPr>
              <a:t>http://www.thingiverse.com/thing:263814</a:t>
            </a:r>
            <a:r>
              <a:rPr lang="en-US" sz="1800" dirty="0"/>
              <a:t> with these printing parameters</a:t>
            </a:r>
            <a:r>
              <a:rPr lang="en-US" sz="1800" dirty="0" smtClean="0"/>
              <a:t>:</a:t>
            </a:r>
            <a:endParaRPr lang="sl-SI" sz="1800" dirty="0" smtClean="0"/>
          </a:p>
          <a:p>
            <a:pPr marL="0" indent="0">
              <a:buNone/>
            </a:pPr>
            <a:r>
              <a:rPr lang="en-US" sz="1800" dirty="0"/>
              <a:t>- </a:t>
            </a:r>
            <a:r>
              <a:rPr lang="en-US" sz="1800" dirty="0" err="1"/>
              <a:t>layer_height</a:t>
            </a:r>
            <a:r>
              <a:rPr lang="en-US" sz="1800" dirty="0"/>
              <a:t> = 0.2</a:t>
            </a:r>
            <a:endParaRPr lang="sl-SI" sz="1800" dirty="0"/>
          </a:p>
          <a:p>
            <a:pPr marL="0" indent="0">
              <a:buNone/>
            </a:pPr>
            <a:r>
              <a:rPr lang="en-US" sz="1800" dirty="0"/>
              <a:t>- </a:t>
            </a:r>
            <a:r>
              <a:rPr lang="en-US" sz="1800" dirty="0" err="1"/>
              <a:t>wall_thickness</a:t>
            </a:r>
            <a:r>
              <a:rPr lang="en-US" sz="1800" dirty="0"/>
              <a:t> = 1.6</a:t>
            </a:r>
            <a:endParaRPr lang="sl-SI" sz="1800" dirty="0"/>
          </a:p>
          <a:p>
            <a:pPr marL="0" indent="0">
              <a:buNone/>
            </a:pPr>
            <a:r>
              <a:rPr lang="en-US" sz="1800" dirty="0" smtClean="0"/>
              <a:t>- </a:t>
            </a:r>
            <a:r>
              <a:rPr lang="en-US" sz="1800" dirty="0" err="1"/>
              <a:t>fill_density</a:t>
            </a:r>
            <a:r>
              <a:rPr lang="en-US" sz="1800" dirty="0"/>
              <a:t> = 20</a:t>
            </a:r>
            <a:endParaRPr lang="sl-SI" sz="1800" dirty="0"/>
          </a:p>
          <a:p>
            <a:pPr marL="0" indent="0">
              <a:buNone/>
            </a:pPr>
            <a:r>
              <a:rPr lang="en-US" sz="1800" dirty="0"/>
              <a:t>- </a:t>
            </a:r>
            <a:r>
              <a:rPr lang="en-US" sz="1800" dirty="0" err="1"/>
              <a:t>nozzle_size</a:t>
            </a:r>
            <a:r>
              <a:rPr lang="en-US" sz="1800" dirty="0"/>
              <a:t> = 0.8</a:t>
            </a:r>
            <a:endParaRPr lang="sl-SI" sz="1800" dirty="0"/>
          </a:p>
          <a:p>
            <a:pPr marL="0" indent="0">
              <a:buNone/>
            </a:pPr>
            <a:r>
              <a:rPr lang="en-US" sz="1800" dirty="0"/>
              <a:t>- </a:t>
            </a:r>
            <a:r>
              <a:rPr lang="en-US" sz="1800" dirty="0" err="1"/>
              <a:t>print_speed</a:t>
            </a:r>
            <a:r>
              <a:rPr lang="en-US" sz="1800" dirty="0"/>
              <a:t> = 80</a:t>
            </a:r>
            <a:endParaRPr lang="sl-SI" sz="1800" dirty="0"/>
          </a:p>
          <a:p>
            <a:pPr marL="0" indent="0">
              <a:buNone/>
            </a:pPr>
            <a:endParaRPr lang="sl-SI" sz="1800" dirty="0"/>
          </a:p>
        </p:txBody>
      </p:sp>
      <p:sp>
        <p:nvSpPr>
          <p:cNvPr id="4" name="Content Placeholder 3"/>
          <p:cNvSpPr>
            <a:spLocks noGrp="1"/>
          </p:cNvSpPr>
          <p:nvPr>
            <p:ph sz="half" idx="2"/>
          </p:nvPr>
        </p:nvSpPr>
        <p:spPr>
          <a:xfrm>
            <a:off x="6172200" y="177553"/>
            <a:ext cx="5181600" cy="6507332"/>
          </a:xfrm>
          <a:ln w="28575">
            <a:solidFill>
              <a:schemeClr val="accent1"/>
            </a:solidFill>
          </a:ln>
        </p:spPr>
        <p:txBody>
          <a:bodyPr>
            <a:normAutofit/>
          </a:bodyPr>
          <a:lstStyle/>
          <a:p>
            <a:pPr marL="0" indent="0">
              <a:buNone/>
            </a:pPr>
            <a:endParaRPr lang="sl-SI" sz="2400"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t="19768" r="12390" b="18040"/>
          <a:stretch/>
        </p:blipFill>
        <p:spPr>
          <a:xfrm>
            <a:off x="6927912" y="268869"/>
            <a:ext cx="3600000" cy="3833347"/>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7912" y="4193347"/>
            <a:ext cx="3600000" cy="2400406"/>
          </a:xfrm>
          <a:prstGeom prst="rect">
            <a:avLst/>
          </a:prstGeom>
        </p:spPr>
      </p:pic>
    </p:spTree>
    <p:extLst>
      <p:ext uri="{BB962C8B-B14F-4D97-AF65-F5344CB8AC3E}">
        <p14:creationId xmlns:p14="http://schemas.microsoft.com/office/powerpoint/2010/main" val="962038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4971495"/>
          </a:xfrm>
          <a:ln w="28575">
            <a:solidFill>
              <a:schemeClr val="accent1"/>
            </a:solidFill>
          </a:ln>
        </p:spPr>
        <p:txBody>
          <a:bodyPr>
            <a:normAutofit/>
          </a:bodyPr>
          <a:lstStyle/>
          <a:p>
            <a:pPr marL="0" indent="0">
              <a:buNone/>
            </a:pPr>
            <a:r>
              <a:rPr lang="en-US" sz="2400" b="1" dirty="0" smtClean="0"/>
              <a:t>1.</a:t>
            </a:r>
            <a:r>
              <a:rPr lang="sl-SI" sz="2400" b="1" dirty="0" smtClean="0"/>
              <a:t>4.1 Torch mount</a:t>
            </a:r>
            <a:endParaRPr lang="sl-SI" sz="2400" b="1" dirty="0"/>
          </a:p>
          <a:p>
            <a:pPr marL="0" indent="0">
              <a:buNone/>
            </a:pPr>
            <a:r>
              <a:rPr lang="en-US" sz="1800" i="1" dirty="0" smtClean="0"/>
              <a:t>Quantity</a:t>
            </a:r>
            <a:r>
              <a:rPr lang="en-US" sz="1800" i="1" dirty="0"/>
              <a:t>: </a:t>
            </a:r>
            <a:r>
              <a:rPr lang="sl-SI" sz="1800" i="1" dirty="0" smtClean="0"/>
              <a:t>1</a:t>
            </a:r>
            <a:r>
              <a:rPr lang="en-US" sz="1800" i="1" dirty="0" smtClean="0"/>
              <a:t> piece</a:t>
            </a:r>
            <a:endParaRPr lang="sl-SI" sz="1800" dirty="0"/>
          </a:p>
          <a:p>
            <a:pPr marL="0" indent="0">
              <a:buNone/>
            </a:pPr>
            <a:r>
              <a:rPr lang="en-US" sz="1800" i="1" dirty="0"/>
              <a:t>Technical drawing: </a:t>
            </a:r>
            <a:r>
              <a:rPr lang="sl-SI" sz="1800" i="1" dirty="0" smtClean="0"/>
              <a:t>Torch mount</a:t>
            </a:r>
            <a:endParaRPr lang="sl-SI" sz="1800" dirty="0"/>
          </a:p>
          <a:p>
            <a:pPr marL="0" indent="0">
              <a:buNone/>
            </a:pPr>
            <a:r>
              <a:rPr lang="en-US" sz="1800" dirty="0"/>
              <a:t>1. 3D print part.</a:t>
            </a:r>
            <a:endParaRPr lang="sl-SI" dirty="0"/>
          </a:p>
        </p:txBody>
      </p:sp>
      <p:sp>
        <p:nvSpPr>
          <p:cNvPr id="4" name="Content Placeholder 3"/>
          <p:cNvSpPr>
            <a:spLocks noGrp="1"/>
          </p:cNvSpPr>
          <p:nvPr>
            <p:ph sz="half" idx="2"/>
          </p:nvPr>
        </p:nvSpPr>
        <p:spPr>
          <a:xfrm>
            <a:off x="6172200" y="159798"/>
            <a:ext cx="5181600" cy="6258757"/>
          </a:xfrm>
          <a:ln w="28575">
            <a:solidFill>
              <a:schemeClr val="accent1"/>
            </a:solidFill>
          </a:ln>
        </p:spPr>
        <p:txBody>
          <a:bodyPr>
            <a:normAutofit/>
          </a:bodyPr>
          <a:lstStyle/>
          <a:p>
            <a:pPr marL="0" indent="0">
              <a:buNone/>
            </a:pPr>
            <a:r>
              <a:rPr lang="en-US" sz="1800" dirty="0"/>
              <a:t>2. Use knife or scalpel, to cut away excess plastic on the edges</a:t>
            </a:r>
            <a:r>
              <a:rPr lang="en-US" sz="1800" dirty="0" smtClean="0"/>
              <a:t>.</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r>
              <a:rPr lang="en-US" sz="1800" dirty="0" smtClean="0"/>
              <a:t>3</a:t>
            </a:r>
            <a:r>
              <a:rPr lang="en-US" sz="1800" dirty="0"/>
              <a:t>. Re drill three 5.2 and one 3.5 hole.</a:t>
            </a:r>
            <a:endParaRPr lang="sl-SI" sz="1800" dirty="0" smtClean="0"/>
          </a:p>
          <a:p>
            <a:pPr marL="0" indent="0">
              <a:buNone/>
            </a:pPr>
            <a:endParaRPr lang="sl-SI" sz="1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1755798"/>
            <a:ext cx="4957200" cy="330645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3000" y="818692"/>
            <a:ext cx="3780000" cy="252126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3000" y="3801620"/>
            <a:ext cx="3780000" cy="2521260"/>
          </a:xfrm>
          <a:prstGeom prst="rect">
            <a:avLst/>
          </a:prstGeom>
        </p:spPr>
      </p:pic>
    </p:spTree>
    <p:extLst>
      <p:ext uri="{BB962C8B-B14F-4D97-AF65-F5344CB8AC3E}">
        <p14:creationId xmlns:p14="http://schemas.microsoft.com/office/powerpoint/2010/main" val="18027758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4989251"/>
          </a:xfrm>
          <a:ln w="28575">
            <a:solidFill>
              <a:schemeClr val="accent1"/>
            </a:solidFill>
          </a:ln>
        </p:spPr>
        <p:txBody>
          <a:bodyPr>
            <a:normAutofit/>
          </a:bodyPr>
          <a:lstStyle/>
          <a:p>
            <a:pPr marL="0" indent="0">
              <a:buNone/>
            </a:pPr>
            <a:r>
              <a:rPr lang="en-US" sz="2400" b="1" dirty="0" smtClean="0"/>
              <a:t>1.</a:t>
            </a:r>
            <a:r>
              <a:rPr lang="sl-SI" sz="2400" b="1" dirty="0" smtClean="0"/>
              <a:t>4.2 Spring stopper</a:t>
            </a:r>
            <a:endParaRPr lang="sl-SI" sz="2400" b="1" dirty="0"/>
          </a:p>
          <a:p>
            <a:pPr marL="0" indent="0">
              <a:buNone/>
            </a:pPr>
            <a:r>
              <a:rPr lang="en-US" sz="1800" i="1" dirty="0" smtClean="0"/>
              <a:t>Quantity</a:t>
            </a:r>
            <a:r>
              <a:rPr lang="en-US" sz="1800" i="1" dirty="0"/>
              <a:t>: </a:t>
            </a:r>
            <a:r>
              <a:rPr lang="sl-SI" sz="1800" i="1" dirty="0" smtClean="0"/>
              <a:t>1</a:t>
            </a:r>
            <a:r>
              <a:rPr lang="en-US" sz="1800" i="1" dirty="0" smtClean="0"/>
              <a:t> piece</a:t>
            </a:r>
            <a:endParaRPr lang="sl-SI" sz="1800" dirty="0"/>
          </a:p>
          <a:p>
            <a:pPr marL="0" indent="0">
              <a:buNone/>
            </a:pPr>
            <a:r>
              <a:rPr lang="en-US" sz="1800" i="1" dirty="0"/>
              <a:t>Technical drawing: </a:t>
            </a:r>
            <a:r>
              <a:rPr lang="sl-SI" sz="1800" i="1" dirty="0" smtClean="0"/>
              <a:t>Spring stopper</a:t>
            </a:r>
            <a:endParaRPr lang="sl-SI" sz="1800" dirty="0"/>
          </a:p>
          <a:p>
            <a:pPr marL="0" indent="0">
              <a:buNone/>
            </a:pPr>
            <a:r>
              <a:rPr lang="en-US" sz="1800" dirty="0"/>
              <a:t>1. 3D print part.</a:t>
            </a:r>
            <a:endParaRPr lang="sl-SI" dirty="0"/>
          </a:p>
        </p:txBody>
      </p:sp>
      <p:sp>
        <p:nvSpPr>
          <p:cNvPr id="4" name="Content Placeholder 3"/>
          <p:cNvSpPr>
            <a:spLocks noGrp="1"/>
          </p:cNvSpPr>
          <p:nvPr>
            <p:ph sz="half" idx="2"/>
          </p:nvPr>
        </p:nvSpPr>
        <p:spPr>
          <a:xfrm>
            <a:off x="6172200" y="159799"/>
            <a:ext cx="5181600" cy="6258756"/>
          </a:xfrm>
          <a:ln w="28575">
            <a:solidFill>
              <a:schemeClr val="accent1"/>
            </a:solidFill>
          </a:ln>
        </p:spPr>
        <p:txBody>
          <a:bodyPr>
            <a:normAutofit/>
          </a:bodyPr>
          <a:lstStyle/>
          <a:p>
            <a:pPr marL="0" indent="0">
              <a:buNone/>
            </a:pPr>
            <a:r>
              <a:rPr lang="en-US" sz="1800" dirty="0"/>
              <a:t>2. Use knife or scalpel, to cut away excess plastic on the edges</a:t>
            </a:r>
            <a:r>
              <a:rPr lang="en-US" sz="1800" dirty="0" smtClean="0"/>
              <a:t>.</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r>
              <a:rPr lang="en-US" sz="1800" dirty="0" smtClean="0"/>
              <a:t>3</a:t>
            </a:r>
            <a:r>
              <a:rPr lang="en-US" sz="1800" dirty="0"/>
              <a:t>. Re drill three </a:t>
            </a:r>
            <a:r>
              <a:rPr lang="en-US" sz="1800" dirty="0" smtClean="0"/>
              <a:t>5.</a:t>
            </a:r>
            <a:r>
              <a:rPr lang="sl-SI" sz="1800" dirty="0" smtClean="0"/>
              <a:t>5 mm </a:t>
            </a:r>
            <a:r>
              <a:rPr lang="en-US" sz="1800" dirty="0" smtClean="0"/>
              <a:t>hole</a:t>
            </a:r>
            <a:r>
              <a:rPr lang="sl-SI" sz="1800" dirty="0" smtClean="0"/>
              <a:t>s</a:t>
            </a:r>
            <a:r>
              <a:rPr lang="en-US" sz="1800" dirty="0" smtClean="0"/>
              <a:t>.</a:t>
            </a:r>
            <a:endParaRPr lang="sl-SI" sz="1800" dirty="0" smtClean="0"/>
          </a:p>
          <a:p>
            <a:pPr marL="0" indent="0">
              <a:buNone/>
            </a:pPr>
            <a:endParaRPr lang="sl-SI" sz="1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1755798"/>
            <a:ext cx="4957200" cy="33064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3000" y="790112"/>
            <a:ext cx="3780000" cy="252126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3000" y="3801620"/>
            <a:ext cx="3780000" cy="2521260"/>
          </a:xfrm>
          <a:prstGeom prst="rect">
            <a:avLst/>
          </a:prstGeom>
        </p:spPr>
      </p:pic>
    </p:spTree>
    <p:extLst>
      <p:ext uri="{BB962C8B-B14F-4D97-AF65-F5344CB8AC3E}">
        <p14:creationId xmlns:p14="http://schemas.microsoft.com/office/powerpoint/2010/main" val="37403540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4989251"/>
          </a:xfrm>
          <a:ln w="28575">
            <a:solidFill>
              <a:schemeClr val="accent1"/>
            </a:solidFill>
          </a:ln>
        </p:spPr>
        <p:txBody>
          <a:bodyPr>
            <a:normAutofit/>
          </a:bodyPr>
          <a:lstStyle/>
          <a:p>
            <a:pPr marL="0" indent="0">
              <a:buNone/>
            </a:pPr>
            <a:r>
              <a:rPr lang="en-US" sz="2400" b="1" dirty="0" smtClean="0"/>
              <a:t>1.</a:t>
            </a:r>
            <a:r>
              <a:rPr lang="sl-SI" sz="2400" b="1" dirty="0" smtClean="0"/>
              <a:t>4.3 Nut bracket</a:t>
            </a:r>
            <a:endParaRPr lang="sl-SI" sz="2400" b="1" dirty="0"/>
          </a:p>
          <a:p>
            <a:pPr marL="0" indent="0">
              <a:buNone/>
            </a:pPr>
            <a:r>
              <a:rPr lang="en-US" sz="1800" i="1" dirty="0" smtClean="0"/>
              <a:t>Quantity</a:t>
            </a:r>
            <a:r>
              <a:rPr lang="en-US" sz="1800" i="1" dirty="0"/>
              <a:t>: </a:t>
            </a:r>
            <a:r>
              <a:rPr lang="sl-SI" sz="1800" i="1" dirty="0" smtClean="0"/>
              <a:t>1</a:t>
            </a:r>
            <a:r>
              <a:rPr lang="en-US" sz="1800" i="1" dirty="0" smtClean="0"/>
              <a:t> piece</a:t>
            </a:r>
            <a:endParaRPr lang="sl-SI" sz="1800" dirty="0"/>
          </a:p>
          <a:p>
            <a:pPr marL="0" indent="0">
              <a:buNone/>
            </a:pPr>
            <a:r>
              <a:rPr lang="en-US" sz="1800" i="1" dirty="0"/>
              <a:t>Technical drawing: </a:t>
            </a:r>
            <a:r>
              <a:rPr lang="sl-SI" sz="1800" i="1" dirty="0" smtClean="0"/>
              <a:t>Nut bracket</a:t>
            </a:r>
            <a:endParaRPr lang="sl-SI" sz="1800" dirty="0"/>
          </a:p>
          <a:p>
            <a:pPr marL="0" indent="0">
              <a:buNone/>
            </a:pPr>
            <a:r>
              <a:rPr lang="en-US" sz="1800" dirty="0"/>
              <a:t>1. 3D print part.</a:t>
            </a:r>
            <a:endParaRPr lang="sl-SI" dirty="0"/>
          </a:p>
        </p:txBody>
      </p:sp>
      <p:sp>
        <p:nvSpPr>
          <p:cNvPr id="4" name="Content Placeholder 3"/>
          <p:cNvSpPr>
            <a:spLocks noGrp="1"/>
          </p:cNvSpPr>
          <p:nvPr>
            <p:ph sz="half" idx="2"/>
          </p:nvPr>
        </p:nvSpPr>
        <p:spPr>
          <a:xfrm>
            <a:off x="6172200" y="159799"/>
            <a:ext cx="5181600" cy="6090081"/>
          </a:xfrm>
          <a:ln w="28575">
            <a:solidFill>
              <a:schemeClr val="accent1"/>
            </a:solidFill>
          </a:ln>
        </p:spPr>
        <p:txBody>
          <a:bodyPr>
            <a:normAutofit/>
          </a:bodyPr>
          <a:lstStyle/>
          <a:p>
            <a:pPr marL="0" indent="0">
              <a:buNone/>
            </a:pPr>
            <a:r>
              <a:rPr lang="en-US" sz="1800" dirty="0"/>
              <a:t>2. Use knife or scalpel, to cut away excess plastic on the edges</a:t>
            </a:r>
            <a:r>
              <a:rPr lang="en-US" sz="1800" dirty="0" smtClean="0"/>
              <a:t>. </a:t>
            </a:r>
            <a:r>
              <a:rPr lang="en-US" sz="1800" dirty="0"/>
              <a:t>Make sure M8 nut will fit tightly into nut bracket or reprint part with changed settings.</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r>
              <a:rPr lang="en-US" sz="1800" dirty="0" smtClean="0"/>
              <a:t>3</a:t>
            </a:r>
            <a:r>
              <a:rPr lang="en-US" sz="1800" dirty="0"/>
              <a:t>. Re drill three </a:t>
            </a:r>
            <a:r>
              <a:rPr lang="en-US" sz="1800" dirty="0" smtClean="0"/>
              <a:t>5.</a:t>
            </a:r>
            <a:r>
              <a:rPr lang="sl-SI" sz="1800" dirty="0" smtClean="0"/>
              <a:t>5 mm </a:t>
            </a:r>
            <a:r>
              <a:rPr lang="en-US" sz="1800" dirty="0" smtClean="0"/>
              <a:t>hole</a:t>
            </a:r>
            <a:r>
              <a:rPr lang="sl-SI" sz="1800" dirty="0" smtClean="0"/>
              <a:t>s</a:t>
            </a:r>
            <a:r>
              <a:rPr lang="en-US" sz="1800" dirty="0" smtClean="0"/>
              <a:t>.</a:t>
            </a:r>
            <a:endParaRPr lang="sl-SI" sz="1800" dirty="0" smtClean="0"/>
          </a:p>
          <a:p>
            <a:pPr marL="0" indent="0">
              <a:buNone/>
            </a:pPr>
            <a:endParaRPr lang="sl-SI" sz="1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1752212"/>
            <a:ext cx="4957200" cy="330645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3000" y="1043759"/>
            <a:ext cx="3240000" cy="216108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3000" y="3637730"/>
            <a:ext cx="3780000" cy="2521260"/>
          </a:xfrm>
          <a:prstGeom prst="rect">
            <a:avLst/>
          </a:prstGeom>
        </p:spPr>
      </p:pic>
    </p:spTree>
    <p:extLst>
      <p:ext uri="{BB962C8B-B14F-4D97-AF65-F5344CB8AC3E}">
        <p14:creationId xmlns:p14="http://schemas.microsoft.com/office/powerpoint/2010/main" val="21355662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4989251"/>
          </a:xfrm>
          <a:ln w="28575">
            <a:solidFill>
              <a:schemeClr val="accent1"/>
            </a:solidFill>
          </a:ln>
        </p:spPr>
        <p:txBody>
          <a:bodyPr>
            <a:normAutofit/>
          </a:bodyPr>
          <a:lstStyle/>
          <a:p>
            <a:pPr marL="0" indent="0">
              <a:buNone/>
            </a:pPr>
            <a:r>
              <a:rPr lang="en-US" sz="2400" b="1" dirty="0" smtClean="0"/>
              <a:t>1.</a:t>
            </a:r>
            <a:r>
              <a:rPr lang="sl-SI" sz="2400" b="1" dirty="0" smtClean="0"/>
              <a:t>4.4 Tightener - outer</a:t>
            </a:r>
            <a:endParaRPr lang="sl-SI" sz="2400" b="1" dirty="0"/>
          </a:p>
          <a:p>
            <a:pPr marL="0" indent="0">
              <a:buNone/>
            </a:pPr>
            <a:r>
              <a:rPr lang="en-US" sz="1800" i="1" dirty="0" smtClean="0"/>
              <a:t>Quantity</a:t>
            </a:r>
            <a:r>
              <a:rPr lang="en-US" sz="1800" i="1" dirty="0"/>
              <a:t>: </a:t>
            </a:r>
            <a:r>
              <a:rPr lang="sl-SI" sz="1800" i="1" dirty="0"/>
              <a:t>6</a:t>
            </a:r>
            <a:r>
              <a:rPr lang="en-US" sz="1800" i="1" dirty="0" smtClean="0"/>
              <a:t> piece</a:t>
            </a:r>
            <a:r>
              <a:rPr lang="sl-SI" sz="1800" i="1" dirty="0" smtClean="0"/>
              <a:t>s</a:t>
            </a:r>
            <a:endParaRPr lang="sl-SI" sz="1800" dirty="0"/>
          </a:p>
          <a:p>
            <a:pPr marL="0" indent="0">
              <a:buNone/>
            </a:pPr>
            <a:r>
              <a:rPr lang="en-US" sz="1800" i="1" dirty="0"/>
              <a:t>Technical drawing: </a:t>
            </a:r>
            <a:r>
              <a:rPr lang="sl-SI" sz="1800" i="1" dirty="0" smtClean="0"/>
              <a:t>Tightener - outer</a:t>
            </a:r>
            <a:endParaRPr lang="sl-SI" sz="1800" dirty="0"/>
          </a:p>
          <a:p>
            <a:pPr marL="0" indent="0">
              <a:buNone/>
            </a:pPr>
            <a:r>
              <a:rPr lang="en-US" sz="1800" dirty="0"/>
              <a:t>1. 3D print part.</a:t>
            </a:r>
            <a:endParaRPr lang="sl-SI" dirty="0"/>
          </a:p>
        </p:txBody>
      </p:sp>
      <p:sp>
        <p:nvSpPr>
          <p:cNvPr id="4" name="Content Placeholder 3"/>
          <p:cNvSpPr>
            <a:spLocks noGrp="1"/>
          </p:cNvSpPr>
          <p:nvPr>
            <p:ph sz="half" idx="2"/>
          </p:nvPr>
        </p:nvSpPr>
        <p:spPr>
          <a:xfrm>
            <a:off x="6172200" y="159799"/>
            <a:ext cx="5181600" cy="6258756"/>
          </a:xfrm>
          <a:ln w="28575">
            <a:solidFill>
              <a:schemeClr val="accent1"/>
            </a:solidFill>
          </a:ln>
        </p:spPr>
        <p:txBody>
          <a:bodyPr>
            <a:normAutofit/>
          </a:bodyPr>
          <a:lstStyle/>
          <a:p>
            <a:pPr marL="0" indent="0">
              <a:buNone/>
            </a:pPr>
            <a:r>
              <a:rPr lang="en-US" sz="1800" dirty="0"/>
              <a:t>2. Use knife or scalpel, to cut away excess plastic on the edges</a:t>
            </a:r>
            <a:r>
              <a:rPr lang="en-US" sz="1800" dirty="0" smtClean="0"/>
              <a:t>.</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r>
              <a:rPr lang="en-US" sz="1800" dirty="0" smtClean="0"/>
              <a:t>3</a:t>
            </a:r>
            <a:r>
              <a:rPr lang="en-US" sz="1800" dirty="0"/>
              <a:t>. Re drill three </a:t>
            </a:r>
            <a:r>
              <a:rPr lang="sl-SI" sz="1800" dirty="0" smtClean="0"/>
              <a:t>6mm </a:t>
            </a:r>
            <a:r>
              <a:rPr lang="en-US" sz="1800" dirty="0" smtClean="0"/>
              <a:t>hole</a:t>
            </a:r>
            <a:r>
              <a:rPr lang="sl-SI" sz="1800" dirty="0" smtClean="0"/>
              <a:t>s</a:t>
            </a:r>
            <a:r>
              <a:rPr lang="en-US" sz="1800" dirty="0" smtClean="0"/>
              <a:t>.</a:t>
            </a:r>
            <a:endParaRPr lang="sl-SI" sz="1800" dirty="0" smtClean="0"/>
          </a:p>
          <a:p>
            <a:pPr marL="0" indent="0">
              <a:buNone/>
            </a:pPr>
            <a:endParaRPr lang="sl-SI" sz="1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1758870"/>
            <a:ext cx="4957200" cy="330645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3000" y="767917"/>
            <a:ext cx="3780000" cy="252126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3000" y="3733671"/>
            <a:ext cx="3780000" cy="2521260"/>
          </a:xfrm>
          <a:prstGeom prst="rect">
            <a:avLst/>
          </a:prstGeom>
        </p:spPr>
      </p:pic>
    </p:spTree>
    <p:extLst>
      <p:ext uri="{BB962C8B-B14F-4D97-AF65-F5344CB8AC3E}">
        <p14:creationId xmlns:p14="http://schemas.microsoft.com/office/powerpoint/2010/main" val="1715691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9798"/>
            <a:ext cx="5181600" cy="5619565"/>
          </a:xfrm>
          <a:ln w="28575">
            <a:solidFill>
              <a:schemeClr val="accent1"/>
            </a:solidFill>
          </a:ln>
        </p:spPr>
        <p:txBody>
          <a:bodyPr>
            <a:normAutofit/>
          </a:bodyPr>
          <a:lstStyle/>
          <a:p>
            <a:pPr marL="0" indent="0">
              <a:buNone/>
            </a:pPr>
            <a:r>
              <a:rPr lang="en-US" sz="2400" b="1" dirty="0" smtClean="0"/>
              <a:t>1.</a:t>
            </a:r>
            <a:r>
              <a:rPr lang="sl-SI" sz="2400" b="1" dirty="0" smtClean="0"/>
              <a:t>4.5 Tightener - inner</a:t>
            </a:r>
            <a:endParaRPr lang="sl-SI" sz="2400" b="1" dirty="0"/>
          </a:p>
          <a:p>
            <a:pPr marL="0" indent="0">
              <a:buNone/>
            </a:pPr>
            <a:r>
              <a:rPr lang="en-US" sz="1800" i="1" dirty="0" smtClean="0"/>
              <a:t>Quantity</a:t>
            </a:r>
            <a:r>
              <a:rPr lang="en-US" sz="1800" i="1" dirty="0"/>
              <a:t>: </a:t>
            </a:r>
            <a:r>
              <a:rPr lang="sl-SI" sz="1800" i="1" dirty="0"/>
              <a:t>6</a:t>
            </a:r>
            <a:r>
              <a:rPr lang="en-US" sz="1800" i="1" dirty="0" smtClean="0"/>
              <a:t> piece</a:t>
            </a:r>
            <a:r>
              <a:rPr lang="sl-SI" sz="1800" i="1" dirty="0" smtClean="0"/>
              <a:t>s</a:t>
            </a:r>
            <a:endParaRPr lang="sl-SI" sz="1800" dirty="0"/>
          </a:p>
          <a:p>
            <a:pPr marL="0" indent="0">
              <a:buNone/>
            </a:pPr>
            <a:r>
              <a:rPr lang="en-US" sz="1800" i="1" dirty="0"/>
              <a:t>Technical drawing: </a:t>
            </a:r>
            <a:r>
              <a:rPr lang="sl-SI" sz="1800" i="1" dirty="0" smtClean="0"/>
              <a:t>Tightener - inner</a:t>
            </a:r>
            <a:endParaRPr lang="sl-SI" sz="1800" dirty="0"/>
          </a:p>
          <a:p>
            <a:pPr marL="342900" indent="-342900">
              <a:buAutoNum type="arabicPeriod"/>
            </a:pPr>
            <a:r>
              <a:rPr lang="en-US" sz="1800" dirty="0" smtClean="0"/>
              <a:t>3D </a:t>
            </a:r>
            <a:r>
              <a:rPr lang="en-US" sz="1800" dirty="0"/>
              <a:t>print part</a:t>
            </a:r>
            <a:r>
              <a:rPr lang="en-US" sz="1800" dirty="0" smtClean="0"/>
              <a:t>.</a:t>
            </a:r>
            <a:endParaRPr lang="sl-SI" sz="1800" dirty="0" smtClean="0"/>
          </a:p>
          <a:p>
            <a:pPr marL="514350" indent="-514350">
              <a:buAutoNum type="arabicPeriod"/>
            </a:pPr>
            <a:endParaRPr lang="sl-SI" sz="1800" dirty="0"/>
          </a:p>
          <a:p>
            <a:pPr marL="514350" indent="-514350">
              <a:buAutoNum type="arabicPeriod"/>
            </a:pPr>
            <a:endParaRPr lang="sl-SI" sz="1800" dirty="0" smtClean="0"/>
          </a:p>
          <a:p>
            <a:pPr marL="514350" indent="-514350">
              <a:buAutoNum type="arabicPeriod"/>
            </a:pPr>
            <a:endParaRPr lang="sl-SI" sz="1800" dirty="0"/>
          </a:p>
          <a:p>
            <a:pPr marL="514350" indent="-514350">
              <a:buAutoNum type="arabicPeriod"/>
            </a:pPr>
            <a:endParaRPr lang="sl-SI" sz="1800" dirty="0" smtClean="0"/>
          </a:p>
          <a:p>
            <a:pPr marL="514350" indent="-514350">
              <a:buAutoNum type="arabicPeriod"/>
            </a:pPr>
            <a:endParaRPr lang="sl-SI" sz="1800" dirty="0"/>
          </a:p>
          <a:p>
            <a:pPr marL="514350" indent="-514350">
              <a:buAutoNum type="arabicPeriod"/>
            </a:pPr>
            <a:endParaRPr lang="sl-SI" sz="1800" dirty="0" smtClean="0"/>
          </a:p>
          <a:p>
            <a:pPr marL="514350" indent="-514350">
              <a:buAutoNum type="arabicPeriod"/>
            </a:pPr>
            <a:endParaRPr lang="sl-SI" sz="1800" dirty="0"/>
          </a:p>
          <a:p>
            <a:pPr marL="514350" indent="-514350">
              <a:buAutoNum type="arabicPeriod"/>
            </a:pPr>
            <a:endParaRPr lang="sl-SI" sz="1800" dirty="0" smtClean="0"/>
          </a:p>
          <a:p>
            <a:pPr marL="0" indent="0">
              <a:buNone/>
            </a:pPr>
            <a:endParaRPr lang="sl-SI" sz="1800" dirty="0" smtClean="0"/>
          </a:p>
          <a:p>
            <a:pPr marL="0" indent="0">
              <a:buNone/>
            </a:pPr>
            <a:r>
              <a:rPr lang="en-US" sz="1800" dirty="0"/>
              <a:t>2. Use knife or scalpel, to cut away excess plastic on the edges.</a:t>
            </a:r>
            <a:endParaRPr lang="sl-SI" sz="1800" dirty="0"/>
          </a:p>
          <a:p>
            <a:pPr marL="0" indent="0">
              <a:buNone/>
            </a:pPr>
            <a:endParaRPr lang="sl-SI"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1723359"/>
            <a:ext cx="4957200" cy="3306452"/>
          </a:xfrm>
          <a:prstGeom prst="rect">
            <a:avLst/>
          </a:prstGeom>
        </p:spPr>
      </p:pic>
    </p:spTree>
    <p:extLst>
      <p:ext uri="{BB962C8B-B14F-4D97-AF65-F5344CB8AC3E}">
        <p14:creationId xmlns:p14="http://schemas.microsoft.com/office/powerpoint/2010/main" val="7679951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l-SI" b="1" dirty="0">
                <a:solidFill>
                  <a:schemeClr val="accent1"/>
                </a:solidFill>
              </a:rPr>
              <a:t>2</a:t>
            </a:r>
            <a:r>
              <a:rPr lang="sl-SI" b="1" dirty="0" smtClean="0">
                <a:solidFill>
                  <a:schemeClr val="accent1"/>
                </a:solidFill>
              </a:rPr>
              <a:t>. Assembly</a:t>
            </a:r>
            <a:r>
              <a:rPr lang="sl-SI" dirty="0" smtClean="0">
                <a:solidFill>
                  <a:schemeClr val="accent1"/>
                </a:solidFill>
              </a:rPr>
              <a:t/>
            </a:r>
            <a:br>
              <a:rPr lang="sl-SI" dirty="0" smtClean="0">
                <a:solidFill>
                  <a:schemeClr val="accent1"/>
                </a:solidFill>
              </a:rPr>
            </a:br>
            <a:r>
              <a:rPr lang="sl-SI" sz="2900" dirty="0" smtClean="0">
                <a:solidFill>
                  <a:schemeClr val="accent1"/>
                </a:solidFill>
              </a:rPr>
              <a:t>2.</a:t>
            </a:r>
            <a:r>
              <a:rPr lang="sl-SI" sz="2900" b="1" dirty="0" smtClean="0">
                <a:solidFill>
                  <a:schemeClr val="accent1"/>
                </a:solidFill>
              </a:rPr>
              <a:t>1 Trolley assembly</a:t>
            </a:r>
            <a:r>
              <a:rPr lang="sl-SI" sz="2800" dirty="0" smtClean="0"/>
              <a:t/>
            </a:r>
            <a:br>
              <a:rPr lang="sl-SI" sz="2800" dirty="0" smtClean="0"/>
            </a:br>
            <a:endParaRPr lang="sl-SI" dirty="0"/>
          </a:p>
        </p:txBody>
      </p:sp>
      <p:sp>
        <p:nvSpPr>
          <p:cNvPr id="3" name="Content Placeholder 2"/>
          <p:cNvSpPr>
            <a:spLocks noGrp="1"/>
          </p:cNvSpPr>
          <p:nvPr>
            <p:ph idx="1"/>
          </p:nvPr>
        </p:nvSpPr>
        <p:spPr>
          <a:xfrm>
            <a:off x="838199" y="1384917"/>
            <a:ext cx="10658383" cy="5282212"/>
          </a:xfrm>
          <a:ln w="28575">
            <a:solidFill>
              <a:schemeClr val="accent1"/>
            </a:solidFill>
          </a:ln>
        </p:spPr>
        <p:txBody>
          <a:bodyPr>
            <a:normAutofit/>
          </a:bodyPr>
          <a:lstStyle/>
          <a:p>
            <a:pPr marL="0" indent="0">
              <a:buNone/>
            </a:pPr>
            <a:r>
              <a:rPr lang="sl-SI" sz="2400" b="1" dirty="0"/>
              <a:t>2</a:t>
            </a:r>
            <a:r>
              <a:rPr lang="sl-SI" sz="2400" b="1" dirty="0" smtClean="0"/>
              <a:t>.1.1 Trolley - Y</a:t>
            </a:r>
          </a:p>
          <a:p>
            <a:pPr marL="0" indent="0">
              <a:buNone/>
              <a:tabLst>
                <a:tab pos="10315575" algn="l"/>
              </a:tabLst>
            </a:pPr>
            <a:r>
              <a:rPr lang="en-US" sz="1800" i="1" dirty="0"/>
              <a:t>Quantity: </a:t>
            </a:r>
            <a:r>
              <a:rPr lang="sl-SI" sz="1800" i="1" dirty="0" smtClean="0"/>
              <a:t>2</a:t>
            </a:r>
            <a:r>
              <a:rPr lang="en-US" sz="1800" i="1" dirty="0" smtClean="0"/>
              <a:t> </a:t>
            </a:r>
            <a:r>
              <a:rPr lang="en-US" sz="1800" i="1" dirty="0"/>
              <a:t>pieces</a:t>
            </a:r>
            <a:endParaRPr lang="sl-SI" sz="1800" dirty="0"/>
          </a:p>
          <a:p>
            <a:pPr marL="0" indent="0">
              <a:buNone/>
              <a:tabLst>
                <a:tab pos="10315575" algn="l"/>
              </a:tabLst>
            </a:pPr>
            <a:r>
              <a:rPr lang="en-US" sz="1800" i="1" dirty="0"/>
              <a:t>Technical drawing: </a:t>
            </a:r>
            <a:r>
              <a:rPr lang="sl-SI" sz="1800" i="1" dirty="0" smtClean="0"/>
              <a:t>Trolley Y</a:t>
            </a:r>
          </a:p>
          <a:p>
            <a:pPr marL="0" indent="0">
              <a:buNone/>
              <a:tabLst>
                <a:tab pos="10315575" algn="l"/>
              </a:tabLst>
            </a:pPr>
            <a:r>
              <a:rPr lang="sl-SI" sz="1800" i="1" dirty="0" smtClean="0"/>
              <a:t>                                  Beam Short </a:t>
            </a:r>
          </a:p>
          <a:p>
            <a:pPr marL="0" indent="0">
              <a:buNone/>
            </a:pPr>
            <a:r>
              <a:rPr lang="en-US" sz="1800" dirty="0"/>
              <a:t>Tools:</a:t>
            </a:r>
            <a:endParaRPr lang="sl-SI" sz="1800" dirty="0"/>
          </a:p>
          <a:p>
            <a:pPr marL="0" lvl="0" indent="0">
              <a:buNone/>
            </a:pPr>
            <a:r>
              <a:rPr lang="sl-SI" sz="1800" dirty="0" smtClean="0"/>
              <a:t>- </a:t>
            </a:r>
            <a:r>
              <a:rPr lang="en-US" sz="1800" dirty="0" smtClean="0"/>
              <a:t>Phillips </a:t>
            </a:r>
            <a:r>
              <a:rPr lang="en-US" sz="1800" dirty="0"/>
              <a:t>screwdriver</a:t>
            </a:r>
            <a:endParaRPr lang="sl-SI" sz="1800" dirty="0"/>
          </a:p>
          <a:p>
            <a:pPr marL="0" lvl="0" indent="0">
              <a:buNone/>
            </a:pPr>
            <a:r>
              <a:rPr lang="sl-SI" sz="1800" dirty="0" smtClean="0"/>
              <a:t>- </a:t>
            </a:r>
            <a:r>
              <a:rPr lang="en-US" sz="1800" dirty="0" err="1" smtClean="0"/>
              <a:t>Torx</a:t>
            </a:r>
            <a:r>
              <a:rPr lang="en-US" sz="1800" dirty="0" smtClean="0"/>
              <a:t> </a:t>
            </a:r>
            <a:r>
              <a:rPr lang="en-US" sz="1800" dirty="0"/>
              <a:t>screwdriver</a:t>
            </a:r>
            <a:endParaRPr lang="sl-SI" sz="1800" dirty="0"/>
          </a:p>
          <a:p>
            <a:pPr marL="0" lvl="0" indent="0">
              <a:buNone/>
            </a:pPr>
            <a:r>
              <a:rPr lang="sl-SI" sz="1800" dirty="0" smtClean="0"/>
              <a:t>- </a:t>
            </a:r>
            <a:r>
              <a:rPr lang="en-US" sz="1800" dirty="0" smtClean="0"/>
              <a:t>Hex </a:t>
            </a:r>
            <a:r>
              <a:rPr lang="en-US" sz="1800" dirty="0"/>
              <a:t>screwdriver</a:t>
            </a:r>
            <a:endParaRPr lang="sl-SI" sz="1800" dirty="0"/>
          </a:p>
          <a:p>
            <a:pPr marL="0" lvl="0" indent="0">
              <a:buNone/>
            </a:pPr>
            <a:r>
              <a:rPr lang="sl-SI" sz="1800" dirty="0" smtClean="0"/>
              <a:t>- </a:t>
            </a:r>
            <a:r>
              <a:rPr lang="en-US" sz="1800" dirty="0" smtClean="0"/>
              <a:t>Combination </a:t>
            </a:r>
            <a:r>
              <a:rPr lang="en-US" sz="1800" dirty="0"/>
              <a:t>spanner 10, 13 </a:t>
            </a:r>
            <a:endParaRPr lang="sl-SI" sz="1800" dirty="0"/>
          </a:p>
          <a:p>
            <a:pPr marL="0" lvl="0" indent="0">
              <a:buNone/>
            </a:pPr>
            <a:r>
              <a:rPr lang="sl-SI" sz="1800" dirty="0" smtClean="0"/>
              <a:t>- </a:t>
            </a:r>
            <a:r>
              <a:rPr lang="en-US" sz="1800" dirty="0" smtClean="0"/>
              <a:t>Hand </a:t>
            </a:r>
            <a:r>
              <a:rPr lang="en-US" sz="1800" dirty="0"/>
              <a:t>saw</a:t>
            </a:r>
            <a:endParaRPr lang="sl-SI" sz="1800" dirty="0"/>
          </a:p>
          <a:p>
            <a:pPr marL="0" lvl="0" indent="0">
              <a:buNone/>
            </a:pPr>
            <a:r>
              <a:rPr lang="sl-SI" sz="1800" dirty="0" smtClean="0"/>
              <a:t>- </a:t>
            </a:r>
            <a:r>
              <a:rPr lang="en-US" sz="1800" dirty="0" smtClean="0"/>
              <a:t>Steel </a:t>
            </a:r>
            <a:r>
              <a:rPr lang="en-US" sz="1800" dirty="0"/>
              <a:t>file</a:t>
            </a:r>
            <a:endParaRPr lang="sl-SI" sz="1800" dirty="0"/>
          </a:p>
          <a:p>
            <a:pPr marL="0" lvl="0" indent="0">
              <a:buNone/>
            </a:pPr>
            <a:r>
              <a:rPr lang="sl-SI" sz="1800" dirty="0" smtClean="0"/>
              <a:t>- </a:t>
            </a:r>
            <a:r>
              <a:rPr lang="en-US" sz="1800" dirty="0" smtClean="0"/>
              <a:t>Caliper</a:t>
            </a:r>
            <a:endParaRPr lang="sl-SI" sz="1800" dirty="0"/>
          </a:p>
          <a:p>
            <a:pPr marL="0" lvl="0" indent="0">
              <a:buNone/>
            </a:pPr>
            <a:r>
              <a:rPr lang="sl-SI" sz="1800" dirty="0" smtClean="0"/>
              <a:t>- </a:t>
            </a:r>
            <a:r>
              <a:rPr lang="en-US" sz="1800" dirty="0" smtClean="0"/>
              <a:t>Pen</a:t>
            </a:r>
            <a:endParaRPr lang="sl-SI" sz="1800" dirty="0"/>
          </a:p>
          <a:p>
            <a:pPr marL="0" indent="0">
              <a:buNone/>
              <a:tabLst>
                <a:tab pos="10315575" algn="l"/>
              </a:tabLst>
            </a:pPr>
            <a:endParaRPr lang="sl-SI" sz="1800" dirty="0"/>
          </a:p>
          <a:p>
            <a:pPr marL="0" indent="0">
              <a:buNone/>
            </a:pPr>
            <a:endParaRPr lang="sl-SI"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1392" y="1640695"/>
            <a:ext cx="7152408" cy="4770656"/>
          </a:xfrm>
          <a:prstGeom prst="rect">
            <a:avLst/>
          </a:prstGeom>
        </p:spPr>
      </p:pic>
    </p:spTree>
    <p:extLst>
      <p:ext uri="{BB962C8B-B14F-4D97-AF65-F5344CB8AC3E}">
        <p14:creationId xmlns:p14="http://schemas.microsoft.com/office/powerpoint/2010/main" val="40288198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95308"/>
            <a:ext cx="5181600" cy="5157927"/>
          </a:xfrm>
          <a:ln w="28575">
            <a:solidFill>
              <a:schemeClr val="accent1"/>
            </a:solidFill>
          </a:ln>
        </p:spPr>
        <p:txBody>
          <a:bodyPr>
            <a:normAutofit/>
          </a:bodyPr>
          <a:lstStyle/>
          <a:p>
            <a:pPr marL="0" indent="0">
              <a:buNone/>
            </a:pPr>
            <a:r>
              <a:rPr lang="sl-SI" sz="2300" dirty="0" smtClean="0">
                <a:solidFill>
                  <a:schemeClr val="accent1"/>
                </a:solidFill>
              </a:rPr>
              <a:t>Bill of materials – Trolley - Y</a:t>
            </a:r>
            <a:endParaRPr lang="sl-SI" sz="2300" dirty="0">
              <a:solidFill>
                <a:schemeClr val="accent1"/>
              </a:solidFill>
            </a:endParaRP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427598210"/>
              </p:ext>
            </p:extLst>
          </p:nvPr>
        </p:nvGraphicFramePr>
        <p:xfrm>
          <a:off x="894796" y="736847"/>
          <a:ext cx="5068408" cy="4523760"/>
        </p:xfrm>
        <a:graphic>
          <a:graphicData uri="http://schemas.openxmlformats.org/drawingml/2006/table">
            <a:tbl>
              <a:tblPr>
                <a:tableStyleId>{5C22544A-7EE6-4342-B048-85BDC9FD1C3A}</a:tableStyleId>
              </a:tblPr>
              <a:tblGrid>
                <a:gridCol w="723015"/>
                <a:gridCol w="2209821"/>
                <a:gridCol w="1466114"/>
                <a:gridCol w="669458"/>
              </a:tblGrid>
              <a:tr h="248723">
                <a:tc>
                  <a:txBody>
                    <a:bodyPr/>
                    <a:lstStyle/>
                    <a:p>
                      <a:pPr>
                        <a:spcAft>
                          <a:spcPts val="0"/>
                        </a:spcAft>
                      </a:pPr>
                      <a:r>
                        <a:rPr lang="en-US" sz="1200" kern="150" dirty="0">
                          <a:effectLst/>
                        </a:rPr>
                        <a:t>ITEM NO.</a:t>
                      </a:r>
                      <a:endParaRPr lang="sl-SI" sz="12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dirty="0">
                          <a:effectLst/>
                        </a:rPr>
                        <a:t>PART NUMBER</a:t>
                      </a:r>
                      <a:endParaRPr lang="sl-SI" sz="12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DESCRIPTION</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QTY.</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Beam Short Y1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SHS 100x100x3x130</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NEMA 23 Stepper motor</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3</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Timing pulley</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Flanged timing pulley</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dirty="0">
                          <a:effectLst/>
                        </a:rPr>
                        <a:t>Micro switch</a:t>
                      </a:r>
                      <a:endParaRPr lang="sl-SI" sz="12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5</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Bearing F608Z</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Belt Ball Bearing fi22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6</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Bearing 608ZZ</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Ball Bearing fi22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6</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7</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DIN 933 M8x120 Grade A 8.8</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M8 Hex Bolt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6</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8</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DIN 933 M8x20 Grade A 8.8</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M8 Hex Bolt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9</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DIN 7985 M5x25Grade A2f</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Cross screw M5</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10</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DIN 934 M8 8.8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M8 Hex Nut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20</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11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DIN 934 M5 8.8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M5 Hex Nut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12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12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DIN 125 8.4 Grade A</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M8 Washer Grade A</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10</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13</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DIN 127 8.5</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M8 Spring Washer</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12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14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DIN 7349 5.3</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M5 Washer</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15</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DIN 7985 M3x12 Grade A2f</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Cross screw M3</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16</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DIN 934 M3 8.8</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M3 Hex Nut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r h="248723">
                <a:tc>
                  <a:txBody>
                    <a:bodyPr/>
                    <a:lstStyle/>
                    <a:p>
                      <a:pPr>
                        <a:spcAft>
                          <a:spcPts val="0"/>
                        </a:spcAft>
                      </a:pPr>
                      <a:r>
                        <a:rPr lang="en-US" sz="1200" kern="150">
                          <a:effectLst/>
                        </a:rPr>
                        <a:t>17</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dirty="0">
                          <a:effectLst/>
                        </a:rPr>
                        <a:t>End switch</a:t>
                      </a:r>
                      <a:endParaRPr lang="sl-SI" sz="12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c>
                  <a:txBody>
                    <a:bodyPr/>
                    <a:lstStyle/>
                    <a:p>
                      <a:pPr>
                        <a:spcAft>
                          <a:spcPts val="0"/>
                        </a:spcAft>
                      </a:pPr>
                      <a:r>
                        <a:rPr lang="en-US" sz="1200" kern="150" dirty="0">
                          <a:effectLst/>
                        </a:rPr>
                        <a:t>2</a:t>
                      </a:r>
                      <a:endParaRPr lang="sl-SI" sz="12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4220" marR="34220" marT="34220" marB="34220"/>
                </a:tc>
              </a:tr>
            </a:tbl>
          </a:graphicData>
        </a:graphic>
      </p:graphicFrame>
      <p:sp>
        <p:nvSpPr>
          <p:cNvPr id="6" name="Content Placeholder 2"/>
          <p:cNvSpPr txBox="1">
            <a:spLocks/>
          </p:cNvSpPr>
          <p:nvPr/>
        </p:nvSpPr>
        <p:spPr>
          <a:xfrm>
            <a:off x="6182928" y="195308"/>
            <a:ext cx="5181600" cy="6471822"/>
          </a:xfrm>
          <a:prstGeom prst="rect">
            <a:avLst/>
          </a:prstGeom>
          <a:ln w="28575">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sl-SI" dirty="0">
              <a:solidFill>
                <a:schemeClr val="accent1"/>
              </a:solidFill>
            </a:endParaRPr>
          </a:p>
        </p:txBody>
      </p:sp>
      <p:sp>
        <p:nvSpPr>
          <p:cNvPr id="7" name="Rectangle 6"/>
          <p:cNvSpPr/>
          <p:nvPr/>
        </p:nvSpPr>
        <p:spPr>
          <a:xfrm>
            <a:off x="6182928" y="275181"/>
            <a:ext cx="4983332" cy="1200329"/>
          </a:xfrm>
          <a:prstGeom prst="rect">
            <a:avLst/>
          </a:prstGeom>
        </p:spPr>
        <p:txBody>
          <a:bodyPr wrap="square">
            <a:spAutoFit/>
          </a:bodyPr>
          <a:lstStyle/>
          <a:p>
            <a:r>
              <a:rPr lang="en-US" dirty="0">
                <a:solidFill>
                  <a:srgbClr val="000000"/>
                </a:solidFill>
                <a:latin typeface="Liberation Serif" panose="02020603050405020304" pitchFamily="18" charset="0"/>
                <a:ea typeface="SimSun" panose="02010600030101010101" pitchFamily="2" charset="-122"/>
                <a:cs typeface="Mangal" panose="02040503050203030202" pitchFamily="18" charset="0"/>
              </a:rPr>
              <a:t>1. Take </a:t>
            </a:r>
            <a:r>
              <a:rPr lang="en-US" dirty="0">
                <a:solidFill>
                  <a:srgbClr val="004586"/>
                </a:solidFill>
                <a:latin typeface="Liberation Serif" panose="02020603050405020304" pitchFamily="18" charset="0"/>
                <a:ea typeface="SimSun" panose="02010600030101010101" pitchFamily="2" charset="-122"/>
                <a:cs typeface="Mangal" panose="02040503050203030202" pitchFamily="18" charset="0"/>
              </a:rPr>
              <a:t>NEMA 23 Stepper motor</a:t>
            </a:r>
            <a:r>
              <a:rPr lang="en-US" dirty="0">
                <a:solidFill>
                  <a:srgbClr val="000000"/>
                </a:solidFill>
                <a:latin typeface="Liberation Serif" panose="02020603050405020304" pitchFamily="18" charset="0"/>
                <a:ea typeface="SimSun" panose="02010600030101010101" pitchFamily="2" charset="-122"/>
                <a:cs typeface="Mangal" panose="02040503050203030202" pitchFamily="18" charset="0"/>
              </a:rPr>
              <a:t> and mount timing </a:t>
            </a:r>
            <a:r>
              <a:rPr lang="en-US" dirty="0" err="1" smtClean="0">
                <a:solidFill>
                  <a:srgbClr val="000000"/>
                </a:solidFill>
                <a:latin typeface="Liberation Serif" panose="02020603050405020304" pitchFamily="18" charset="0"/>
                <a:ea typeface="SimSun" panose="02010600030101010101" pitchFamily="2" charset="-122"/>
                <a:cs typeface="Mangal" panose="02040503050203030202" pitchFamily="18" charset="0"/>
              </a:rPr>
              <a:t>pully</a:t>
            </a:r>
            <a:r>
              <a:rPr lang="sl-SI" dirty="0" smtClean="0">
                <a:solidFill>
                  <a:srgbClr val="000000"/>
                </a:solidFill>
                <a:latin typeface="Liberation Serif" panose="02020603050405020304" pitchFamily="18" charset="0"/>
                <a:ea typeface="SimSun" panose="02010600030101010101" pitchFamily="2" charset="-122"/>
                <a:cs typeface="Mangal" panose="02040503050203030202" pitchFamily="18" charset="0"/>
              </a:rPr>
              <a:t> </a:t>
            </a:r>
            <a:r>
              <a:rPr lang="en-US" dirty="0" smtClean="0">
                <a:solidFill>
                  <a:srgbClr val="000000"/>
                </a:solidFill>
                <a:latin typeface="Liberation Serif" panose="02020603050405020304" pitchFamily="18" charset="0"/>
                <a:ea typeface="SimSun" panose="02010600030101010101" pitchFamily="2" charset="-122"/>
                <a:cs typeface="Mangal" panose="02040503050203030202" pitchFamily="18" charset="0"/>
              </a:rPr>
              <a:t>onto </a:t>
            </a:r>
            <a:r>
              <a:rPr lang="en-US" dirty="0">
                <a:solidFill>
                  <a:srgbClr val="000000"/>
                </a:solidFill>
                <a:latin typeface="Liberation Serif" panose="02020603050405020304" pitchFamily="18" charset="0"/>
                <a:ea typeface="SimSun" panose="02010600030101010101" pitchFamily="2" charset="-122"/>
                <a:cs typeface="Mangal" panose="02040503050203030202" pitchFamily="18" charset="0"/>
              </a:rPr>
              <a:t>motor axis. Distance between motor casing and timing </a:t>
            </a:r>
            <a:r>
              <a:rPr lang="en-US" dirty="0" err="1">
                <a:solidFill>
                  <a:srgbClr val="000000"/>
                </a:solidFill>
                <a:latin typeface="Liberation Serif" panose="02020603050405020304" pitchFamily="18" charset="0"/>
                <a:ea typeface="SimSun" panose="02010600030101010101" pitchFamily="2" charset="-122"/>
                <a:cs typeface="Mangal" panose="02040503050203030202" pitchFamily="18" charset="0"/>
              </a:rPr>
              <a:t>pully</a:t>
            </a:r>
            <a:r>
              <a:rPr lang="en-US" dirty="0">
                <a:solidFill>
                  <a:srgbClr val="000000"/>
                </a:solidFill>
                <a:latin typeface="Liberation Serif" panose="02020603050405020304" pitchFamily="18" charset="0"/>
                <a:ea typeface="SimSun" panose="02010600030101010101" pitchFamily="2" charset="-122"/>
                <a:cs typeface="Mangal" panose="02040503050203030202" pitchFamily="18" charset="0"/>
              </a:rPr>
              <a:t> edge should be minimal – around </a:t>
            </a:r>
            <a:r>
              <a:rPr lang="en-US" dirty="0" smtClean="0">
                <a:solidFill>
                  <a:srgbClr val="000000"/>
                </a:solidFill>
                <a:latin typeface="Liberation Serif" panose="02020603050405020304" pitchFamily="18" charset="0"/>
                <a:ea typeface="SimSun" panose="02010600030101010101" pitchFamily="2" charset="-122"/>
                <a:cs typeface="Mangal" panose="02040503050203030202" pitchFamily="18" charset="0"/>
              </a:rPr>
              <a:t>0.5mm</a:t>
            </a:r>
            <a:r>
              <a:rPr lang="sl-SI" dirty="0" smtClean="0">
                <a:solidFill>
                  <a:srgbClr val="000000"/>
                </a:solidFill>
                <a:latin typeface="Liberation Serif" panose="02020603050405020304" pitchFamily="18" charset="0"/>
                <a:ea typeface="SimSun" panose="02010600030101010101" pitchFamily="2" charset="-122"/>
                <a:cs typeface="Mangal" panose="02040503050203030202" pitchFamily="18" charset="0"/>
              </a:rPr>
              <a:t>.</a:t>
            </a:r>
            <a:endParaRPr lang="sl-SI"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7196" y="1475510"/>
            <a:ext cx="3780000" cy="252126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7196" y="4071320"/>
            <a:ext cx="3780000" cy="2521260"/>
          </a:xfrm>
          <a:prstGeom prst="rect">
            <a:avLst/>
          </a:prstGeom>
        </p:spPr>
      </p:pic>
    </p:spTree>
    <p:extLst>
      <p:ext uri="{BB962C8B-B14F-4D97-AF65-F5344CB8AC3E}">
        <p14:creationId xmlns:p14="http://schemas.microsoft.com/office/powerpoint/2010/main" val="41218001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7"/>
            <a:ext cx="5181600" cy="6258757"/>
          </a:xfrm>
          <a:ln w="28575">
            <a:solidFill>
              <a:schemeClr val="accent1"/>
            </a:solidFill>
          </a:ln>
        </p:spPr>
        <p:txBody>
          <a:bodyPr>
            <a:normAutofit/>
          </a:bodyPr>
          <a:lstStyle/>
          <a:p>
            <a:pPr marL="0" indent="0">
              <a:buNone/>
            </a:pPr>
            <a:r>
              <a:rPr lang="en-US" sz="1800" dirty="0"/>
              <a:t>4. Screw NEMA 23 Stepper motor onto S1 surface of Beam short Y1 with four DIN 7349 5.3 washers and four DIN 934 M5 8.8 nuts.</a:t>
            </a: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6258757"/>
          </a:xfrm>
          <a:ln w="28575">
            <a:solidFill>
              <a:schemeClr val="accent1"/>
            </a:solidFill>
          </a:ln>
        </p:spPr>
        <p:txBody>
          <a:bodyPr>
            <a:normAutofit/>
          </a:bodyPr>
          <a:lstStyle/>
          <a:p>
            <a:pPr marL="0" indent="0">
              <a:buNone/>
            </a:pPr>
            <a:r>
              <a:rPr lang="en-US" sz="1800" dirty="0"/>
              <a:t>2. Put DIN 7985 M5x25Grade A2f into mounting holes of NEMA 23 Stepper motor. Use washers. </a:t>
            </a: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r>
              <a:rPr lang="en-US" sz="1800" dirty="0"/>
              <a:t>3. Screw four DIN 934 M5 8.8 hex nuts and  put two DIN 7349 5.3 washers onto each DIN 7985 M5x25Grade A2f which will serve as spacers between stepper and surface S1 of Beam short Y1. </a:t>
            </a:r>
            <a:endParaRPr lang="sl-SI" sz="18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0555" y="746815"/>
            <a:ext cx="3240000" cy="216108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555" y="4146023"/>
            <a:ext cx="3240000" cy="216108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3000" y="3785843"/>
            <a:ext cx="3780000" cy="252126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3000" y="1075290"/>
            <a:ext cx="3780000" cy="2521260"/>
          </a:xfrm>
          <a:prstGeom prst="rect">
            <a:avLst/>
          </a:prstGeom>
        </p:spPr>
      </p:pic>
    </p:spTree>
    <p:extLst>
      <p:ext uri="{BB962C8B-B14F-4D97-AF65-F5344CB8AC3E}">
        <p14:creationId xmlns:p14="http://schemas.microsoft.com/office/powerpoint/2010/main" val="39645149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6258757"/>
          </a:xfrm>
          <a:ln w="28575">
            <a:solidFill>
              <a:schemeClr val="accent1"/>
            </a:solidFill>
          </a:ln>
        </p:spPr>
        <p:txBody>
          <a:bodyPr>
            <a:normAutofit/>
          </a:bodyPr>
          <a:lstStyle/>
          <a:p>
            <a:pPr marL="0" indent="0">
              <a:buNone/>
            </a:pPr>
            <a:r>
              <a:rPr lang="en-US" sz="1600" dirty="0"/>
              <a:t>6. Put screw DIN 933 M8x120 Grade A 8.8 into B1 hole on S4 surface of Beam short Y1 and screw on Bearing 608ZZ using hex nut DIN 934 M8 8.8 with spring washer DIN 127 8.5. Distance from inner S4 surface to bearing should be 30 mm. Distance measure with ruler made in step 5. Screw nut with washer on screw onto surface S2.</a:t>
            </a:r>
            <a:endParaRPr lang="sl-SI" sz="16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6258757"/>
          </a:xfrm>
          <a:ln w="28575">
            <a:solidFill>
              <a:schemeClr val="accent1"/>
            </a:solidFill>
          </a:ln>
        </p:spPr>
        <p:txBody>
          <a:bodyPr>
            <a:normAutofit/>
          </a:bodyPr>
          <a:lstStyle/>
          <a:p>
            <a:pPr marL="0" indent="0">
              <a:buNone/>
            </a:pPr>
            <a:r>
              <a:rPr lang="en-US" sz="1600" dirty="0"/>
              <a:t>5. Cut peace of steel (wood or aluminum) 33, 30 and 27mm long and about 10 mm wide. This will be used as a ruler for measuring distance between bearing and inner wall of Beam short Y1.</a:t>
            </a:r>
            <a:endParaRPr lang="sl-SI" sz="16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877" y="1198213"/>
            <a:ext cx="3780000" cy="252126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877" y="3785843"/>
            <a:ext cx="3780000" cy="252126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3000" y="1616153"/>
            <a:ext cx="3420000" cy="228114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3000" y="4025963"/>
            <a:ext cx="3420000" cy="2281140"/>
          </a:xfrm>
          <a:prstGeom prst="rect">
            <a:avLst/>
          </a:prstGeom>
        </p:spPr>
      </p:pic>
    </p:spTree>
    <p:extLst>
      <p:ext uri="{BB962C8B-B14F-4D97-AF65-F5344CB8AC3E}">
        <p14:creationId xmlns:p14="http://schemas.microsoft.com/office/powerpoint/2010/main" val="20658660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73223" y="161777"/>
            <a:ext cx="5181600" cy="4694307"/>
          </a:xfrm>
          <a:prstGeom prst="rect">
            <a:avLst/>
          </a:prstGeom>
          <a:ln w="28575">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l-SI" sz="1800" dirty="0"/>
              <a:t>1. With ruler measure distance from reference point to center of the hole in both X and Y axis.</a:t>
            </a:r>
          </a:p>
          <a:p>
            <a:pPr marL="0" lvl="0" indent="0">
              <a:buNone/>
            </a:pPr>
            <a:endParaRPr lang="sl-SI" sz="1800" dirty="0"/>
          </a:p>
          <a:p>
            <a:pPr marL="0" indent="0">
              <a:buFont typeface="Arial" panose="020B0604020202020204" pitchFamily="34" charset="0"/>
              <a:buNone/>
            </a:pPr>
            <a:endParaRPr lang="sl-SI" sz="1800" dirty="0"/>
          </a:p>
        </p:txBody>
      </p:sp>
      <p:sp>
        <p:nvSpPr>
          <p:cNvPr id="10" name="Content Placeholder 2"/>
          <p:cNvSpPr>
            <a:spLocks noGrp="1"/>
          </p:cNvSpPr>
          <p:nvPr>
            <p:ph sz="half" idx="1"/>
          </p:nvPr>
        </p:nvSpPr>
        <p:spPr>
          <a:xfrm>
            <a:off x="5967023" y="161779"/>
            <a:ext cx="5181600" cy="4694306"/>
          </a:xfrm>
          <a:ln w="28575">
            <a:solidFill>
              <a:schemeClr val="accent1"/>
            </a:solidFill>
          </a:ln>
        </p:spPr>
        <p:txBody>
          <a:bodyPr>
            <a:normAutofit/>
          </a:bodyPr>
          <a:lstStyle/>
          <a:p>
            <a:pPr marL="0" lvl="0" indent="0">
              <a:buNone/>
            </a:pPr>
            <a:r>
              <a:rPr lang="sl-SI" sz="1800" dirty="0"/>
              <a:t>2</a:t>
            </a:r>
            <a:r>
              <a:rPr lang="en-US" sz="1800" dirty="0"/>
              <a:t>. </a:t>
            </a:r>
            <a:r>
              <a:rPr lang="sl-SI" sz="1800" dirty="0"/>
              <a:t>With scribe mark center of the hole.</a:t>
            </a:r>
          </a:p>
          <a:p>
            <a:pPr marL="0" indent="0">
              <a:buNone/>
            </a:pPr>
            <a:endParaRPr lang="sl-SI" sz="18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39" t="27241" r="539" b="9917"/>
          <a:stretch/>
        </p:blipFill>
        <p:spPr>
          <a:xfrm>
            <a:off x="6089151" y="577047"/>
            <a:ext cx="4937344" cy="41369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23" y="996142"/>
            <a:ext cx="4957200" cy="3717900"/>
          </a:xfrm>
          <a:prstGeom prst="rect">
            <a:avLst/>
          </a:prstGeom>
        </p:spPr>
      </p:pic>
    </p:spTree>
    <p:extLst>
      <p:ext uri="{BB962C8B-B14F-4D97-AF65-F5344CB8AC3E}">
        <p14:creationId xmlns:p14="http://schemas.microsoft.com/office/powerpoint/2010/main" val="3115022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6258757"/>
          </a:xfrm>
          <a:ln w="28575">
            <a:solidFill>
              <a:schemeClr val="accent1"/>
            </a:solidFill>
          </a:ln>
        </p:spPr>
        <p:txBody>
          <a:bodyPr>
            <a:normAutofit/>
          </a:bodyPr>
          <a:lstStyle/>
          <a:p>
            <a:pPr marL="0" indent="0">
              <a:buNone/>
            </a:pPr>
            <a:r>
              <a:rPr lang="en-US" sz="1800" dirty="0"/>
              <a:t>8. Put screw DIN 933 M8x120 Grade A 8.8 into A2 hole on S4 surface and repeat procedure from step 6. Distance from inner S2 surface to bearing should be 30 mm.</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6258757"/>
          </a:xfrm>
          <a:ln w="28575">
            <a:solidFill>
              <a:schemeClr val="accent1"/>
            </a:solidFill>
          </a:ln>
        </p:spPr>
        <p:txBody>
          <a:bodyPr>
            <a:normAutofit/>
          </a:bodyPr>
          <a:lstStyle/>
          <a:p>
            <a:pPr marL="0" indent="0">
              <a:buNone/>
            </a:pPr>
            <a:r>
              <a:rPr lang="en-US" sz="1800" dirty="0"/>
              <a:t>7. Put screw DIN 933 M8x120 Grade A 8.8 into F1 hole on S1 surface and repeat procedure from step 6. Distance from inner S1 surface to bearing should be 33 mm. </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7877" y="1306108"/>
            <a:ext cx="3600000" cy="24012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7877" y="3845873"/>
            <a:ext cx="3600000" cy="24012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3000" y="1306108"/>
            <a:ext cx="3600000" cy="24012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3000" y="3845873"/>
            <a:ext cx="3600000" cy="2401200"/>
          </a:xfrm>
          <a:prstGeom prst="rect">
            <a:avLst/>
          </a:prstGeom>
        </p:spPr>
      </p:pic>
    </p:spTree>
    <p:extLst>
      <p:ext uri="{BB962C8B-B14F-4D97-AF65-F5344CB8AC3E}">
        <p14:creationId xmlns:p14="http://schemas.microsoft.com/office/powerpoint/2010/main" val="4230998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6258757"/>
          </a:xfrm>
          <a:ln w="28575">
            <a:solidFill>
              <a:schemeClr val="accent1"/>
            </a:solidFill>
          </a:ln>
        </p:spPr>
        <p:txBody>
          <a:bodyPr>
            <a:normAutofit/>
          </a:bodyPr>
          <a:lstStyle/>
          <a:p>
            <a:pPr marL="0" indent="0">
              <a:buNone/>
            </a:pPr>
            <a:r>
              <a:rPr lang="en-US" sz="1600" dirty="0"/>
              <a:t>10. Put screw DIN 933 M8x120 Grade A 8.8 into B1 hole on S1 surface and put components on in this order: washer DIN 125 8.4 Grade A, then two Bearing F608Z, opposite to each other, washer DIN 125 8.4 Grade A and M8 nut. Then screw on Bearing 608ZZ using two hex nuts DIN 934 M8 8.8 with two spring washers DIN 127 8.5 Distance from inner S3 surface to bearing should be 27 mm.</a:t>
            </a:r>
            <a:endParaRPr lang="sl-SI" sz="16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4563123"/>
          </a:xfrm>
          <a:ln w="28575">
            <a:solidFill>
              <a:schemeClr val="accent1"/>
            </a:solidFill>
          </a:ln>
        </p:spPr>
        <p:txBody>
          <a:bodyPr>
            <a:normAutofit/>
          </a:bodyPr>
          <a:lstStyle/>
          <a:p>
            <a:pPr marL="0" indent="0">
              <a:buNone/>
            </a:pPr>
            <a:r>
              <a:rPr lang="en-US" sz="1800" dirty="0"/>
              <a:t>9. Put screw DIN 933 M8x120 Grade A 8.8 into A1 hole on S4 surface and repeat procedure from step 6. Distance from inner S2 surface to bearing should be 30 mm.</a:t>
            </a:r>
            <a:r>
              <a:rPr lang="en-US" sz="1800" dirty="0" smtClean="0"/>
              <a:t> </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1306108"/>
            <a:ext cx="4957200" cy="33064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3000" y="1878794"/>
            <a:ext cx="3240000" cy="216108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00" y="4148674"/>
            <a:ext cx="3240000" cy="2161080"/>
          </a:xfrm>
          <a:prstGeom prst="rect">
            <a:avLst/>
          </a:prstGeom>
        </p:spPr>
      </p:pic>
    </p:spTree>
    <p:extLst>
      <p:ext uri="{BB962C8B-B14F-4D97-AF65-F5344CB8AC3E}">
        <p14:creationId xmlns:p14="http://schemas.microsoft.com/office/powerpoint/2010/main" val="6219357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9"/>
            <a:ext cx="5181600" cy="4136994"/>
          </a:xfrm>
          <a:ln w="28575">
            <a:solidFill>
              <a:schemeClr val="accent1"/>
            </a:solidFill>
          </a:ln>
        </p:spPr>
        <p:txBody>
          <a:bodyPr>
            <a:normAutofit/>
          </a:bodyPr>
          <a:lstStyle/>
          <a:p>
            <a:pPr marL="0" indent="0">
              <a:buNone/>
            </a:pPr>
            <a:r>
              <a:rPr lang="en-US" sz="1800" dirty="0"/>
              <a:t>12. In holes B1 and B2 on surface S3 screw in two DIN 933 M8x25 Grade A 8.8 screw. Screw it half way in. </a:t>
            </a: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4563123"/>
          </a:xfrm>
          <a:ln w="28575">
            <a:solidFill>
              <a:schemeClr val="accent1"/>
            </a:solidFill>
          </a:ln>
        </p:spPr>
        <p:txBody>
          <a:bodyPr>
            <a:normAutofit/>
          </a:bodyPr>
          <a:lstStyle/>
          <a:p>
            <a:pPr marL="0" indent="0">
              <a:buNone/>
            </a:pPr>
            <a:r>
              <a:rPr lang="en-US" sz="1800" dirty="0"/>
              <a:t>11. Put screw DIN 933 M8x120 Grade A 8.8 into B2 hole on S1 surface and repeat procedure from step 10. Distance from inner S3 surface to bearing should be 27 mm.</a:t>
            </a: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1306108"/>
            <a:ext cx="4957200" cy="33064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871102"/>
            <a:ext cx="4957200" cy="3306452"/>
          </a:xfrm>
          <a:prstGeom prst="rect">
            <a:avLst/>
          </a:prstGeom>
        </p:spPr>
      </p:pic>
    </p:spTree>
    <p:extLst>
      <p:ext uri="{BB962C8B-B14F-4D97-AF65-F5344CB8AC3E}">
        <p14:creationId xmlns:p14="http://schemas.microsoft.com/office/powerpoint/2010/main" val="27820860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9"/>
            <a:ext cx="5181600" cy="4358936"/>
          </a:xfrm>
          <a:ln w="28575">
            <a:solidFill>
              <a:schemeClr val="accent1"/>
            </a:solidFill>
          </a:ln>
        </p:spPr>
        <p:txBody>
          <a:bodyPr>
            <a:normAutofit/>
          </a:bodyPr>
          <a:lstStyle/>
          <a:p>
            <a:pPr marL="0" indent="0">
              <a:buNone/>
            </a:pPr>
            <a:r>
              <a:rPr lang="en-US" sz="1800" dirty="0"/>
              <a:t>14. In holes A1 and A2 mount end switch with two DIN 7985 M3x12 Grade A2f screws and two DIN 934 M3 8.8 nuts. </a:t>
            </a: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6258757"/>
          </a:xfrm>
          <a:ln w="28575">
            <a:solidFill>
              <a:schemeClr val="accent1"/>
            </a:solidFill>
          </a:ln>
        </p:spPr>
        <p:txBody>
          <a:bodyPr>
            <a:normAutofit/>
          </a:bodyPr>
          <a:lstStyle/>
          <a:p>
            <a:pPr marL="0" indent="0">
              <a:buNone/>
            </a:pPr>
            <a:r>
              <a:rPr lang="en-US" sz="1800" dirty="0"/>
              <a:t>13. In holes C1 and C2 on surface S2 screw in two DIN 933 M8x25 Grade A 8.8 screw. Screw it half way in. </a:t>
            </a: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7877" y="896976"/>
            <a:ext cx="3960000" cy="264132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7877" y="3688837"/>
            <a:ext cx="3960000" cy="264132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4400" y="1119677"/>
            <a:ext cx="4957200" cy="3306452"/>
          </a:xfrm>
          <a:prstGeom prst="rect">
            <a:avLst/>
          </a:prstGeom>
        </p:spPr>
      </p:pic>
    </p:spTree>
    <p:extLst>
      <p:ext uri="{BB962C8B-B14F-4D97-AF65-F5344CB8AC3E}">
        <p14:creationId xmlns:p14="http://schemas.microsoft.com/office/powerpoint/2010/main" val="2791650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847077" y="159797"/>
            <a:ext cx="5181600" cy="6258757"/>
          </a:xfrm>
          <a:ln w="28575">
            <a:solidFill>
              <a:schemeClr val="accent1"/>
            </a:solidFill>
          </a:ln>
        </p:spPr>
        <p:txBody>
          <a:bodyPr>
            <a:normAutofit/>
          </a:bodyPr>
          <a:lstStyle/>
          <a:p>
            <a:pPr marL="0" indent="0">
              <a:buNone/>
            </a:pPr>
            <a:r>
              <a:rPr lang="en-US" sz="1800" dirty="0"/>
              <a:t>15. In holes A3 and A4 mount end switch with two DIN 7985 M3x12 Grade A2f screws and two DIN 934 M3 8.8 nuts.</a:t>
            </a: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877" y="1068383"/>
            <a:ext cx="3780000" cy="252126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877" y="3733463"/>
            <a:ext cx="3810000" cy="2541270"/>
          </a:xfrm>
          <a:prstGeom prst="rect">
            <a:avLst/>
          </a:prstGeom>
        </p:spPr>
      </p:pic>
    </p:spTree>
    <p:extLst>
      <p:ext uri="{BB962C8B-B14F-4D97-AF65-F5344CB8AC3E}">
        <p14:creationId xmlns:p14="http://schemas.microsoft.com/office/powerpoint/2010/main" val="1825923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221942"/>
            <a:ext cx="10658383" cy="6365288"/>
          </a:xfrm>
          <a:ln w="28575">
            <a:solidFill>
              <a:schemeClr val="accent1"/>
            </a:solidFill>
          </a:ln>
        </p:spPr>
        <p:txBody>
          <a:bodyPr>
            <a:normAutofit/>
          </a:bodyPr>
          <a:lstStyle/>
          <a:p>
            <a:pPr marL="0" indent="0">
              <a:buNone/>
            </a:pPr>
            <a:r>
              <a:rPr lang="sl-SI" sz="2400" b="1" dirty="0"/>
              <a:t>2</a:t>
            </a:r>
            <a:r>
              <a:rPr lang="sl-SI" sz="2400" b="1" dirty="0" smtClean="0"/>
              <a:t>.1.1 Trolley - X</a:t>
            </a:r>
          </a:p>
          <a:p>
            <a:pPr marL="0" indent="0">
              <a:buNone/>
              <a:tabLst>
                <a:tab pos="10315575" algn="l"/>
              </a:tabLst>
            </a:pPr>
            <a:r>
              <a:rPr lang="en-US" sz="1800" i="1" dirty="0"/>
              <a:t>Quantity: </a:t>
            </a:r>
            <a:r>
              <a:rPr lang="sl-SI" sz="1800" i="1" dirty="0"/>
              <a:t>1</a:t>
            </a:r>
            <a:r>
              <a:rPr lang="en-US" sz="1800" i="1" dirty="0" smtClean="0"/>
              <a:t> piece</a:t>
            </a:r>
            <a:endParaRPr lang="sl-SI" sz="1800" dirty="0"/>
          </a:p>
          <a:p>
            <a:pPr marL="0" indent="0">
              <a:buNone/>
              <a:tabLst>
                <a:tab pos="10315575" algn="l"/>
              </a:tabLst>
            </a:pPr>
            <a:r>
              <a:rPr lang="en-US" sz="1800" i="1" dirty="0"/>
              <a:t>Technical drawing: </a:t>
            </a:r>
            <a:r>
              <a:rPr lang="sl-SI" sz="1800" i="1" dirty="0" smtClean="0"/>
              <a:t>Trolley X</a:t>
            </a:r>
          </a:p>
          <a:p>
            <a:pPr marL="0" indent="0">
              <a:buNone/>
              <a:tabLst>
                <a:tab pos="10315575" algn="l"/>
              </a:tabLst>
            </a:pPr>
            <a:r>
              <a:rPr lang="sl-SI" sz="1800" i="1" dirty="0" smtClean="0"/>
              <a:t>                                  Beam Short</a:t>
            </a:r>
          </a:p>
          <a:p>
            <a:pPr marL="0" indent="0">
              <a:buNone/>
            </a:pPr>
            <a:r>
              <a:rPr lang="en-US" sz="1800" dirty="0"/>
              <a:t>Tools:</a:t>
            </a:r>
            <a:endParaRPr lang="sl-SI" sz="1800" dirty="0"/>
          </a:p>
          <a:p>
            <a:pPr marL="0" lvl="0" indent="0">
              <a:buNone/>
            </a:pPr>
            <a:r>
              <a:rPr lang="sl-SI" sz="1800" dirty="0" smtClean="0"/>
              <a:t>- </a:t>
            </a:r>
            <a:r>
              <a:rPr lang="en-US" sz="1800" dirty="0" smtClean="0"/>
              <a:t>Phillips </a:t>
            </a:r>
            <a:r>
              <a:rPr lang="en-US" sz="1800" dirty="0"/>
              <a:t>screwdriver</a:t>
            </a:r>
            <a:endParaRPr lang="sl-SI" sz="1800" dirty="0"/>
          </a:p>
          <a:p>
            <a:pPr marL="0" lvl="0" indent="0">
              <a:buNone/>
            </a:pPr>
            <a:r>
              <a:rPr lang="sl-SI" sz="1800" dirty="0" smtClean="0"/>
              <a:t>- </a:t>
            </a:r>
            <a:r>
              <a:rPr lang="en-US" sz="1800" dirty="0" err="1" smtClean="0"/>
              <a:t>Torx</a:t>
            </a:r>
            <a:r>
              <a:rPr lang="en-US" sz="1800" dirty="0" smtClean="0"/>
              <a:t> </a:t>
            </a:r>
            <a:r>
              <a:rPr lang="en-US" sz="1800" dirty="0"/>
              <a:t>screwdriver</a:t>
            </a:r>
            <a:endParaRPr lang="sl-SI" sz="1800" dirty="0"/>
          </a:p>
          <a:p>
            <a:pPr marL="0" lvl="0" indent="0">
              <a:buNone/>
            </a:pPr>
            <a:r>
              <a:rPr lang="sl-SI" sz="1800" dirty="0" smtClean="0"/>
              <a:t>- </a:t>
            </a:r>
            <a:r>
              <a:rPr lang="en-US" sz="1800" dirty="0" smtClean="0"/>
              <a:t>Hex </a:t>
            </a:r>
            <a:r>
              <a:rPr lang="en-US" sz="1800" dirty="0"/>
              <a:t>screwdriver</a:t>
            </a:r>
            <a:endParaRPr lang="sl-SI" sz="1800" dirty="0"/>
          </a:p>
          <a:p>
            <a:pPr marL="0" lvl="0" indent="0">
              <a:buNone/>
            </a:pPr>
            <a:r>
              <a:rPr lang="sl-SI" sz="1800" dirty="0" smtClean="0"/>
              <a:t>- </a:t>
            </a:r>
            <a:r>
              <a:rPr lang="en-US" sz="1800" dirty="0" smtClean="0"/>
              <a:t>Combination </a:t>
            </a:r>
            <a:r>
              <a:rPr lang="en-US" sz="1800" dirty="0"/>
              <a:t>spanner 10, 13 </a:t>
            </a:r>
            <a:endParaRPr lang="sl-SI" sz="1800" dirty="0"/>
          </a:p>
          <a:p>
            <a:pPr marL="0" lvl="0" indent="0">
              <a:buNone/>
            </a:pPr>
            <a:r>
              <a:rPr lang="sl-SI" sz="1800" dirty="0" smtClean="0"/>
              <a:t>- </a:t>
            </a:r>
            <a:r>
              <a:rPr lang="en-US" sz="1800" dirty="0" smtClean="0"/>
              <a:t>Hand </a:t>
            </a:r>
            <a:r>
              <a:rPr lang="en-US" sz="1800" dirty="0"/>
              <a:t>saw</a:t>
            </a:r>
            <a:endParaRPr lang="sl-SI" sz="1800" dirty="0"/>
          </a:p>
          <a:p>
            <a:pPr marL="0" lvl="0" indent="0">
              <a:buNone/>
            </a:pPr>
            <a:r>
              <a:rPr lang="sl-SI" sz="1800" dirty="0" smtClean="0"/>
              <a:t>- </a:t>
            </a:r>
            <a:r>
              <a:rPr lang="en-US" sz="1800" dirty="0" smtClean="0"/>
              <a:t>Steel </a:t>
            </a:r>
            <a:r>
              <a:rPr lang="en-US" sz="1800" dirty="0"/>
              <a:t>file</a:t>
            </a:r>
            <a:endParaRPr lang="sl-SI" sz="1800" dirty="0"/>
          </a:p>
          <a:p>
            <a:pPr marL="0" lvl="0" indent="0">
              <a:buNone/>
            </a:pPr>
            <a:r>
              <a:rPr lang="sl-SI" sz="1800" dirty="0" smtClean="0"/>
              <a:t>- </a:t>
            </a:r>
            <a:r>
              <a:rPr lang="en-US" sz="1800" dirty="0" smtClean="0"/>
              <a:t>Caliper</a:t>
            </a:r>
            <a:endParaRPr lang="sl-SI" sz="1800" dirty="0"/>
          </a:p>
          <a:p>
            <a:pPr marL="0" lvl="0" indent="0">
              <a:buNone/>
            </a:pPr>
            <a:r>
              <a:rPr lang="sl-SI" sz="1800" dirty="0" smtClean="0"/>
              <a:t>- </a:t>
            </a:r>
            <a:r>
              <a:rPr lang="en-US" sz="1800" dirty="0" smtClean="0"/>
              <a:t>Pen</a:t>
            </a:r>
            <a:endParaRPr lang="sl-SI" sz="1800" dirty="0"/>
          </a:p>
          <a:p>
            <a:pPr marL="0" indent="0">
              <a:buNone/>
              <a:tabLst>
                <a:tab pos="10315575" algn="l"/>
              </a:tabLst>
            </a:pPr>
            <a:endParaRPr lang="sl-SI" sz="1800" dirty="0"/>
          </a:p>
          <a:p>
            <a:pPr marL="0" indent="0">
              <a:buNone/>
            </a:pPr>
            <a:endParaRPr lang="sl-SI"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515" y="1081402"/>
            <a:ext cx="7152408" cy="4770656"/>
          </a:xfrm>
          <a:prstGeom prst="rect">
            <a:avLst/>
          </a:prstGeom>
        </p:spPr>
      </p:pic>
    </p:spTree>
    <p:extLst>
      <p:ext uri="{BB962C8B-B14F-4D97-AF65-F5344CB8AC3E}">
        <p14:creationId xmlns:p14="http://schemas.microsoft.com/office/powerpoint/2010/main" val="35049769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95307"/>
            <a:ext cx="5181600" cy="5575177"/>
          </a:xfrm>
          <a:ln w="28575">
            <a:solidFill>
              <a:schemeClr val="accent1"/>
            </a:solidFill>
          </a:ln>
        </p:spPr>
        <p:txBody>
          <a:bodyPr/>
          <a:lstStyle/>
          <a:p>
            <a:pPr marL="0" indent="0">
              <a:buNone/>
            </a:pPr>
            <a:r>
              <a:rPr lang="sl-SI" sz="2300" dirty="0" smtClean="0">
                <a:solidFill>
                  <a:schemeClr val="accent1"/>
                </a:solidFill>
              </a:rPr>
              <a:t>Bill of materials – Trolley – x</a:t>
            </a:r>
          </a:p>
          <a:p>
            <a:pPr marL="0" indent="0">
              <a:buNone/>
            </a:pPr>
            <a:endParaRPr lang="sl-SI" dirty="0">
              <a:solidFill>
                <a:schemeClr val="accent1"/>
              </a:solidFill>
            </a:endParaRPr>
          </a:p>
        </p:txBody>
      </p:sp>
      <p:sp>
        <p:nvSpPr>
          <p:cNvPr id="6" name="Content Placeholder 2"/>
          <p:cNvSpPr txBox="1">
            <a:spLocks/>
          </p:cNvSpPr>
          <p:nvPr/>
        </p:nvSpPr>
        <p:spPr>
          <a:xfrm>
            <a:off x="6192915" y="195308"/>
            <a:ext cx="5181600" cy="5575176"/>
          </a:xfrm>
          <a:prstGeom prst="rect">
            <a:avLst/>
          </a:prstGeom>
          <a:ln w="28575">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sl-SI" dirty="0">
              <a:solidFill>
                <a:schemeClr val="accent1"/>
              </a:solidFill>
            </a:endParaRPr>
          </a:p>
        </p:txBody>
      </p:sp>
      <p:sp>
        <p:nvSpPr>
          <p:cNvPr id="7" name="Rectangle 6"/>
          <p:cNvSpPr/>
          <p:nvPr/>
        </p:nvSpPr>
        <p:spPr>
          <a:xfrm>
            <a:off x="6278983" y="275181"/>
            <a:ext cx="4983332" cy="2031325"/>
          </a:xfrm>
          <a:prstGeom prst="rect">
            <a:avLst/>
          </a:prstGeom>
        </p:spPr>
        <p:txBody>
          <a:bodyPr wrap="square">
            <a:spAutoFit/>
          </a:bodyPr>
          <a:lstStyle/>
          <a:p>
            <a:r>
              <a:rPr lang="sl-SI" dirty="0" smtClean="0">
                <a:solidFill>
                  <a:srgbClr val="000000"/>
                </a:solidFill>
                <a:latin typeface="Liberation Serif" panose="02020603050405020304" pitchFamily="18" charset="0"/>
                <a:ea typeface="SimSun" panose="02010600030101010101" pitchFamily="2" charset="-122"/>
                <a:cs typeface="Mangal" panose="02040503050203030202" pitchFamily="18" charset="0"/>
              </a:rPr>
              <a:t>Instructions for assembly of trolley - x are the same as for trolley – y, except step 4.1 and 4.2 (steps between 4 and 5):</a:t>
            </a:r>
          </a:p>
          <a:p>
            <a:endParaRPr lang="sl-SI" dirty="0" smtClean="0">
              <a:solidFill>
                <a:srgbClr val="000000"/>
              </a:solidFill>
              <a:latin typeface="Liberation Serif" panose="02020603050405020304" pitchFamily="18" charset="0"/>
              <a:ea typeface="SimSun" panose="02010600030101010101" pitchFamily="2" charset="-122"/>
              <a:cs typeface="Mangal" panose="02040503050203030202" pitchFamily="18" charset="0"/>
            </a:endParaRPr>
          </a:p>
          <a:p>
            <a:r>
              <a:rPr lang="sl-SI" dirty="0" smtClean="0"/>
              <a:t>4.1</a:t>
            </a:r>
            <a:r>
              <a:rPr lang="en-US" dirty="0" smtClean="0"/>
              <a:t>. </a:t>
            </a:r>
            <a:r>
              <a:rPr lang="en-US" dirty="0"/>
              <a:t>Put Z mount plate on S4 surface in a fashion that the holes on beam and metal plate will be aligned.</a:t>
            </a:r>
            <a:endParaRPr lang="sl-SI" dirty="0"/>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408642778"/>
              </p:ext>
            </p:extLst>
          </p:nvPr>
        </p:nvGraphicFramePr>
        <p:xfrm>
          <a:off x="930556" y="707046"/>
          <a:ext cx="4996888" cy="4971206"/>
        </p:xfrm>
        <a:graphic>
          <a:graphicData uri="http://schemas.openxmlformats.org/drawingml/2006/table">
            <a:tbl>
              <a:tblPr>
                <a:tableStyleId>{5C22544A-7EE6-4342-B048-85BDC9FD1C3A}</a:tableStyleId>
              </a:tblPr>
              <a:tblGrid>
                <a:gridCol w="712813"/>
                <a:gridCol w="2178638"/>
                <a:gridCol w="1445425"/>
                <a:gridCol w="660012"/>
              </a:tblGrid>
              <a:tr h="249177">
                <a:tc>
                  <a:txBody>
                    <a:bodyPr/>
                    <a:lstStyle/>
                    <a:p>
                      <a:pPr>
                        <a:spcAft>
                          <a:spcPts val="0"/>
                        </a:spcAft>
                      </a:pPr>
                      <a:r>
                        <a:rPr lang="en-US" sz="1000" kern="150" dirty="0">
                          <a:effectLst/>
                        </a:rPr>
                        <a:t>ITEM NO.</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PART NUMBER</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DESCRIPTION</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QTY.</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Beam Short Y1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SHS 100x100x3x130</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2</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NEMA 23 Stepper motor</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3</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Timing pulley</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Flanged timing pulley</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4</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Micro switch</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2</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5</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Bearing F608Z</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Belt Ball Bearing fi22</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4</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6</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Bearing 608ZZ</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Ball Bearing fi22</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6</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7</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DIN 933 M8x120 Grade A 8.8</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M8 Hex Bolt</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6</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8</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DIN 933 M8x20 Grade A 8.8</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M8 Hex Bolt</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4</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9</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DIN 7985 M5x25Grade A2f</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4</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36843">
                <a:tc>
                  <a:txBody>
                    <a:bodyPr/>
                    <a:lstStyle/>
                    <a:p>
                      <a:pPr>
                        <a:spcAft>
                          <a:spcPts val="0"/>
                        </a:spcAft>
                      </a:pPr>
                      <a:r>
                        <a:rPr lang="en-US" sz="1000" kern="150">
                          <a:effectLst/>
                        </a:rPr>
                        <a:t>10</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DIN 934 M8 8.8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M8 Hex Nut</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20</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11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DIN 934 M5 8.8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M5 Hex Nut</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12</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12</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DIN 125 8.4 Grade A</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M8 Washer Grade A</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10</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13</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DIN 127 8.5</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M8 Spring Washer</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12</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14</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DIN 7349 5.3</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M5 Washer</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4</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15</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DIN 7985 M3x12 Grade A2f</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dirty="0">
                          <a:effectLst/>
                        </a:rPr>
                        <a:t>Cross screw M3</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4</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16</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DIN 934 M3 8.8</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M3 Hex Nut</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4</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17</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End switch</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2</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18</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Z mount plate</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120x130</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r h="249177">
                <a:tc>
                  <a:txBody>
                    <a:bodyPr/>
                    <a:lstStyle/>
                    <a:p>
                      <a:pPr>
                        <a:spcAft>
                          <a:spcPts val="0"/>
                        </a:spcAft>
                      </a:pPr>
                      <a:r>
                        <a:rPr lang="en-US" sz="1000" kern="150">
                          <a:effectLst/>
                        </a:rPr>
                        <a:t>19</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dirty="0">
                          <a:effectLst/>
                        </a:rPr>
                        <a:t>Z mount plate - Bottom</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a:effectLst/>
                        </a:rPr>
                        <a:t>120x130</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c>
                  <a:txBody>
                    <a:bodyPr/>
                    <a:lstStyle/>
                    <a:p>
                      <a:pPr>
                        <a:spcAft>
                          <a:spcPts val="0"/>
                        </a:spcAft>
                      </a:pPr>
                      <a:r>
                        <a:rPr lang="en-US" sz="1000" kern="150" dirty="0">
                          <a:effectLst/>
                        </a:rPr>
                        <a:t>1</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0066" marR="30066" marT="30066" marB="30066"/>
                </a:tc>
              </a:tr>
            </a:tbl>
          </a:graphicData>
        </a:graphic>
      </p:graphicFrame>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5115" y="2385269"/>
            <a:ext cx="4957200" cy="3306452"/>
          </a:xfrm>
          <a:prstGeom prst="rect">
            <a:avLst/>
          </a:prstGeom>
        </p:spPr>
      </p:pic>
    </p:spTree>
    <p:extLst>
      <p:ext uri="{BB962C8B-B14F-4D97-AF65-F5344CB8AC3E}">
        <p14:creationId xmlns:p14="http://schemas.microsoft.com/office/powerpoint/2010/main" val="33556768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847077" y="159798"/>
            <a:ext cx="5181600" cy="4341182"/>
          </a:xfrm>
          <a:ln w="28575">
            <a:solidFill>
              <a:schemeClr val="accent1"/>
            </a:solidFill>
          </a:ln>
        </p:spPr>
        <p:txBody>
          <a:bodyPr>
            <a:normAutofit/>
          </a:bodyPr>
          <a:lstStyle/>
          <a:p>
            <a:pPr marL="0" indent="0">
              <a:buNone/>
            </a:pPr>
            <a:r>
              <a:rPr lang="sl-SI" sz="1800" dirty="0" smtClean="0"/>
              <a:t>4.2</a:t>
            </a:r>
            <a:r>
              <a:rPr lang="en-US" sz="1800" dirty="0" smtClean="0"/>
              <a:t> </a:t>
            </a:r>
            <a:r>
              <a:rPr lang="en-US" sz="1800" dirty="0"/>
              <a:t>Put Z mount plate - Bottom on S2 surface in a fashion that the holes on beam and metal plate will be aligned.</a:t>
            </a: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1093044"/>
            <a:ext cx="4957200" cy="3306452"/>
          </a:xfrm>
          <a:prstGeom prst="rect">
            <a:avLst/>
          </a:prstGeom>
        </p:spPr>
      </p:pic>
    </p:spTree>
    <p:extLst>
      <p:ext uri="{BB962C8B-B14F-4D97-AF65-F5344CB8AC3E}">
        <p14:creationId xmlns:p14="http://schemas.microsoft.com/office/powerpoint/2010/main" val="12477174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l-SI" sz="2700" dirty="0" smtClean="0">
                <a:solidFill>
                  <a:schemeClr val="accent1"/>
                </a:solidFill>
              </a:rPr>
              <a:t>2.</a:t>
            </a:r>
            <a:r>
              <a:rPr lang="sl-SI" sz="2700" b="1" dirty="0">
                <a:solidFill>
                  <a:schemeClr val="accent1"/>
                </a:solidFill>
              </a:rPr>
              <a:t>2</a:t>
            </a:r>
            <a:r>
              <a:rPr lang="sl-SI" sz="2700" b="1" dirty="0" smtClean="0">
                <a:solidFill>
                  <a:schemeClr val="accent1"/>
                </a:solidFill>
              </a:rPr>
              <a:t> Tightener assembly</a:t>
            </a:r>
            <a:r>
              <a:rPr lang="sl-SI" sz="2800" dirty="0" smtClean="0"/>
              <a:t/>
            </a:r>
            <a:br>
              <a:rPr lang="sl-SI" sz="2800" dirty="0" smtClean="0"/>
            </a:br>
            <a:endParaRPr lang="sl-SI" dirty="0"/>
          </a:p>
        </p:txBody>
      </p:sp>
      <p:sp>
        <p:nvSpPr>
          <p:cNvPr id="3" name="Content Placeholder 2"/>
          <p:cNvSpPr>
            <a:spLocks noGrp="1"/>
          </p:cNvSpPr>
          <p:nvPr>
            <p:ph idx="1"/>
          </p:nvPr>
        </p:nvSpPr>
        <p:spPr>
          <a:xfrm>
            <a:off x="838199" y="1384917"/>
            <a:ext cx="10658383" cy="5282212"/>
          </a:xfrm>
          <a:ln w="28575">
            <a:solidFill>
              <a:schemeClr val="accent1"/>
            </a:solidFill>
          </a:ln>
        </p:spPr>
        <p:txBody>
          <a:bodyPr>
            <a:normAutofit/>
          </a:bodyPr>
          <a:lstStyle/>
          <a:p>
            <a:pPr marL="0" indent="0">
              <a:buNone/>
            </a:pPr>
            <a:r>
              <a:rPr lang="sl-SI" sz="2400" b="1" dirty="0" smtClean="0"/>
              <a:t>2.2.1 Tightener - right assembly</a:t>
            </a:r>
          </a:p>
          <a:p>
            <a:pPr marL="0" indent="0">
              <a:buNone/>
              <a:tabLst>
                <a:tab pos="10315575" algn="l"/>
              </a:tabLst>
            </a:pPr>
            <a:r>
              <a:rPr lang="en-US" sz="1800" i="1" dirty="0"/>
              <a:t>Quantity: </a:t>
            </a:r>
            <a:r>
              <a:rPr lang="sl-SI" sz="1800" i="1" dirty="0"/>
              <a:t>3</a:t>
            </a:r>
            <a:r>
              <a:rPr lang="en-US" sz="1800" i="1" dirty="0" smtClean="0"/>
              <a:t> </a:t>
            </a:r>
            <a:r>
              <a:rPr lang="en-US" sz="1800" i="1" dirty="0"/>
              <a:t>pieces</a:t>
            </a:r>
            <a:endParaRPr lang="sl-SI" sz="1800" dirty="0"/>
          </a:p>
          <a:p>
            <a:pPr marL="0" indent="0">
              <a:buNone/>
              <a:tabLst>
                <a:tab pos="10315575" algn="l"/>
              </a:tabLst>
            </a:pPr>
            <a:r>
              <a:rPr lang="en-US" sz="1800" i="1" dirty="0"/>
              <a:t>Technical drawing: </a:t>
            </a:r>
            <a:r>
              <a:rPr lang="sl-SI" sz="1800" i="1" dirty="0" smtClean="0"/>
              <a:t>Tightener - right</a:t>
            </a:r>
          </a:p>
          <a:p>
            <a:pPr marL="0" indent="0">
              <a:buNone/>
              <a:tabLst>
                <a:tab pos="10315575" algn="l"/>
              </a:tabLst>
            </a:pPr>
            <a:r>
              <a:rPr lang="sl-SI" sz="1800" i="1" dirty="0" smtClean="0"/>
              <a:t>                                  Bracket for tighteners</a:t>
            </a:r>
          </a:p>
          <a:p>
            <a:pPr marL="0" indent="0">
              <a:buNone/>
            </a:pPr>
            <a:r>
              <a:rPr lang="en-US" sz="1800" dirty="0"/>
              <a:t>Tools:</a:t>
            </a:r>
            <a:endParaRPr lang="sl-SI" sz="1800" dirty="0"/>
          </a:p>
          <a:p>
            <a:pPr marL="0" lvl="0" indent="0">
              <a:buNone/>
            </a:pPr>
            <a:r>
              <a:rPr lang="sl-SI" sz="1800" dirty="0" smtClean="0"/>
              <a:t>- </a:t>
            </a:r>
            <a:r>
              <a:rPr lang="en-US" sz="1800" dirty="0" smtClean="0"/>
              <a:t>Phillips screwdriver</a:t>
            </a:r>
            <a:endParaRPr lang="sl-SI" sz="1800" dirty="0"/>
          </a:p>
          <a:p>
            <a:pPr marL="0" lvl="0" indent="0">
              <a:buNone/>
            </a:pPr>
            <a:r>
              <a:rPr lang="sl-SI" sz="1800" dirty="0" smtClean="0"/>
              <a:t>- </a:t>
            </a:r>
            <a:r>
              <a:rPr lang="en-US" sz="1800" dirty="0" smtClean="0"/>
              <a:t>Hex </a:t>
            </a:r>
            <a:r>
              <a:rPr lang="en-US" sz="1800" dirty="0"/>
              <a:t>screwdriver</a:t>
            </a:r>
            <a:endParaRPr lang="sl-SI" sz="1800" dirty="0"/>
          </a:p>
          <a:p>
            <a:pPr marL="0" lvl="0" indent="0">
              <a:buNone/>
            </a:pPr>
            <a:r>
              <a:rPr lang="sl-SI" sz="1800" dirty="0" smtClean="0"/>
              <a:t>- </a:t>
            </a:r>
            <a:r>
              <a:rPr lang="en-US" sz="1800" dirty="0" smtClean="0"/>
              <a:t>Combination </a:t>
            </a:r>
            <a:r>
              <a:rPr lang="en-US" sz="1800" dirty="0"/>
              <a:t>spanner 10, 13 </a:t>
            </a:r>
            <a:endParaRPr lang="sl-SI" sz="1800" dirty="0"/>
          </a:p>
          <a:p>
            <a:pPr marL="0" indent="0">
              <a:buNone/>
              <a:tabLst>
                <a:tab pos="10315575" algn="l"/>
              </a:tabLst>
            </a:pPr>
            <a:endParaRPr lang="sl-SI" sz="1800" dirty="0"/>
          </a:p>
          <a:p>
            <a:pPr marL="0" indent="0">
              <a:buNone/>
            </a:pPr>
            <a:endParaRPr lang="sl-SI"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4541" y="1985250"/>
            <a:ext cx="6119259" cy="4081546"/>
          </a:xfrm>
          <a:prstGeom prst="rect">
            <a:avLst/>
          </a:prstGeom>
        </p:spPr>
      </p:pic>
    </p:spTree>
    <p:extLst>
      <p:ext uri="{BB962C8B-B14F-4D97-AF65-F5344CB8AC3E}">
        <p14:creationId xmlns:p14="http://schemas.microsoft.com/office/powerpoint/2010/main" val="20556719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95308"/>
            <a:ext cx="5181600" cy="4092606"/>
          </a:xfrm>
          <a:ln w="28575">
            <a:solidFill>
              <a:schemeClr val="accent1"/>
            </a:solidFill>
          </a:ln>
        </p:spPr>
        <p:txBody>
          <a:bodyPr>
            <a:normAutofit/>
          </a:bodyPr>
          <a:lstStyle/>
          <a:p>
            <a:pPr marL="0" indent="0">
              <a:buNone/>
            </a:pPr>
            <a:r>
              <a:rPr lang="sl-SI" sz="2300" dirty="0" smtClean="0">
                <a:solidFill>
                  <a:schemeClr val="accent1"/>
                </a:solidFill>
              </a:rPr>
              <a:t>Bill of materials – Tightener – right assembly</a:t>
            </a:r>
          </a:p>
          <a:p>
            <a:pPr marL="0" indent="0">
              <a:buNone/>
            </a:pPr>
            <a:endParaRPr lang="sl-SI" dirty="0">
              <a:solidFill>
                <a:schemeClr val="accent1"/>
              </a:solidFill>
            </a:endParaRPr>
          </a:p>
          <a:p>
            <a:pPr marL="0" indent="0">
              <a:buNone/>
            </a:pPr>
            <a:endParaRPr lang="sl-SI" dirty="0" smtClean="0">
              <a:solidFill>
                <a:schemeClr val="accent1"/>
              </a:solidFill>
            </a:endParaRPr>
          </a:p>
          <a:p>
            <a:pPr marL="0" indent="0">
              <a:buNone/>
            </a:pPr>
            <a:endParaRPr lang="sl-SI" dirty="0">
              <a:solidFill>
                <a:schemeClr val="accent1"/>
              </a:solidFill>
            </a:endParaRPr>
          </a:p>
          <a:p>
            <a:pPr marL="0" indent="0">
              <a:buNone/>
            </a:pPr>
            <a:endParaRPr lang="sl-SI" dirty="0" smtClean="0">
              <a:solidFill>
                <a:schemeClr val="accent1"/>
              </a:solidFill>
            </a:endParaRPr>
          </a:p>
          <a:p>
            <a:pPr marL="0" indent="0">
              <a:buNone/>
            </a:pPr>
            <a:endParaRPr lang="sl-SI" sz="1400" dirty="0"/>
          </a:p>
          <a:p>
            <a:pPr marL="0" indent="0">
              <a:buNone/>
            </a:pPr>
            <a:r>
              <a:rPr lang="en-US" sz="1400" dirty="0" smtClean="0"/>
              <a:t>*</a:t>
            </a:r>
            <a:r>
              <a:rPr lang="en-US" sz="1400" dirty="0"/>
              <a:t>In </a:t>
            </a:r>
            <a:r>
              <a:rPr lang="sl-SI" sz="1400" dirty="0" smtClean="0"/>
              <a:t>one</a:t>
            </a:r>
            <a:r>
              <a:rPr lang="en-US" sz="1400" dirty="0" smtClean="0"/>
              <a:t> piece </a:t>
            </a:r>
            <a:r>
              <a:rPr lang="en-US" sz="1400" dirty="0"/>
              <a:t>use DIN 933 </a:t>
            </a:r>
            <a:r>
              <a:rPr lang="en-US" sz="1400" dirty="0" smtClean="0"/>
              <a:t>M8x120</a:t>
            </a:r>
            <a:r>
              <a:rPr lang="sl-SI" sz="1400" dirty="0" smtClean="0"/>
              <a:t> in </a:t>
            </a:r>
            <a:r>
              <a:rPr lang="en-US" sz="1400" dirty="0" smtClean="0"/>
              <a:t>one </a:t>
            </a:r>
            <a:r>
              <a:rPr lang="en-US" sz="1400" dirty="0"/>
              <a:t>DIN 933 M8x60 </a:t>
            </a:r>
            <a:r>
              <a:rPr lang="en-US" sz="1400" dirty="0" smtClean="0"/>
              <a:t>and </a:t>
            </a:r>
            <a:r>
              <a:rPr lang="en-US" sz="1400" dirty="0"/>
              <a:t>in one DIN 933 </a:t>
            </a:r>
            <a:r>
              <a:rPr lang="en-US" sz="1400" dirty="0" smtClean="0"/>
              <a:t>M8x</a:t>
            </a:r>
            <a:r>
              <a:rPr lang="sl-SI" sz="1400" dirty="0" smtClean="0"/>
              <a:t>2</a:t>
            </a:r>
            <a:r>
              <a:rPr lang="en-US" sz="1400" dirty="0" smtClean="0"/>
              <a:t>0</a:t>
            </a:r>
            <a:r>
              <a:rPr lang="sl-SI" sz="1400" dirty="0" smtClean="0"/>
              <a:t>.</a:t>
            </a:r>
            <a:endParaRPr lang="sl-SI" sz="1400" dirty="0"/>
          </a:p>
          <a:p>
            <a:pPr marL="0" indent="0">
              <a:buNone/>
            </a:pPr>
            <a:endParaRPr lang="sl-SI" sz="1400" dirty="0">
              <a:solidFill>
                <a:schemeClr val="accent1"/>
              </a:solidFill>
            </a:endParaRPr>
          </a:p>
        </p:txBody>
      </p:sp>
      <p:sp>
        <p:nvSpPr>
          <p:cNvPr id="6" name="Content Placeholder 2"/>
          <p:cNvSpPr txBox="1">
            <a:spLocks/>
          </p:cNvSpPr>
          <p:nvPr/>
        </p:nvSpPr>
        <p:spPr>
          <a:xfrm>
            <a:off x="6182928" y="195308"/>
            <a:ext cx="5181600" cy="6471822"/>
          </a:xfrm>
          <a:prstGeom prst="rect">
            <a:avLst/>
          </a:prstGeom>
          <a:ln w="28575">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sl-SI" dirty="0">
              <a:solidFill>
                <a:schemeClr val="accent1"/>
              </a:solidFill>
            </a:endParaRPr>
          </a:p>
        </p:txBody>
      </p:sp>
      <p:sp>
        <p:nvSpPr>
          <p:cNvPr id="7" name="Rectangle 6"/>
          <p:cNvSpPr/>
          <p:nvPr/>
        </p:nvSpPr>
        <p:spPr>
          <a:xfrm>
            <a:off x="6282062" y="275181"/>
            <a:ext cx="4983332" cy="1200329"/>
          </a:xfrm>
          <a:prstGeom prst="rect">
            <a:avLst/>
          </a:prstGeom>
        </p:spPr>
        <p:txBody>
          <a:bodyPr wrap="square">
            <a:spAutoFit/>
          </a:bodyPr>
          <a:lstStyle/>
          <a:p>
            <a:r>
              <a:rPr lang="en-US" dirty="0"/>
              <a:t>1. Put DIN 934 M6 8.8 nut into nut bracket in part </a:t>
            </a:r>
            <a:r>
              <a:rPr lang="en-US" dirty="0" err="1"/>
              <a:t>Tightener</a:t>
            </a:r>
            <a:r>
              <a:rPr lang="en-US" dirty="0"/>
              <a:t>-outer, make sure it fits tightly, if not try cut excess plastic on edges or change printing parameters and repeat 3D print.</a:t>
            </a:r>
            <a:endParaRPr lang="sl-SI"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3728" y="1555382"/>
            <a:ext cx="3600000" cy="240120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3728" y="4111256"/>
            <a:ext cx="3600000" cy="2401200"/>
          </a:xfrm>
          <a:prstGeom prst="rect">
            <a:avLst/>
          </a:prstGeom>
        </p:spPr>
      </p:pic>
      <p:graphicFrame>
        <p:nvGraphicFramePr>
          <p:cNvPr id="13" name="Content Placeholder 12"/>
          <p:cNvGraphicFramePr>
            <a:graphicFrameLocks noGrp="1"/>
          </p:cNvGraphicFramePr>
          <p:nvPr>
            <p:ph sz="half" idx="2"/>
            <p:extLst>
              <p:ext uri="{D42A27DB-BD31-4B8C-83A1-F6EECF244321}">
                <p14:modId xmlns:p14="http://schemas.microsoft.com/office/powerpoint/2010/main" val="75964878"/>
              </p:ext>
            </p:extLst>
          </p:nvPr>
        </p:nvGraphicFramePr>
        <p:xfrm>
          <a:off x="889432" y="1063948"/>
          <a:ext cx="5079136" cy="2206940"/>
        </p:xfrm>
        <a:graphic>
          <a:graphicData uri="http://schemas.openxmlformats.org/drawingml/2006/table">
            <a:tbl>
              <a:tblPr>
                <a:tableStyleId>{5C22544A-7EE6-4342-B048-85BDC9FD1C3A}</a:tableStyleId>
              </a:tblPr>
              <a:tblGrid>
                <a:gridCol w="689304"/>
                <a:gridCol w="1850264"/>
                <a:gridCol w="1269521"/>
                <a:gridCol w="1270047"/>
              </a:tblGrid>
              <a:tr h="203131">
                <a:tc>
                  <a:txBody>
                    <a:bodyPr/>
                    <a:lstStyle/>
                    <a:p>
                      <a:pPr algn="l">
                        <a:spcAft>
                          <a:spcPts val="0"/>
                        </a:spcAft>
                      </a:pPr>
                      <a:r>
                        <a:rPr lang="en-US" sz="1000" kern="150" dirty="0">
                          <a:effectLst/>
                        </a:rPr>
                        <a:t>ITEM NO.</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PART NUMBER</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DESCRIPTION</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QTY</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Bracket for tighteners - right</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35241">
                <a:tc>
                  <a:txBody>
                    <a:bodyPr/>
                    <a:lstStyle/>
                    <a:p>
                      <a:pPr algn="l">
                        <a:spcAft>
                          <a:spcPts val="0"/>
                        </a:spcAft>
                      </a:pPr>
                      <a:r>
                        <a:rPr lang="en-US" sz="1000" kern="150">
                          <a:effectLst/>
                        </a:rPr>
                        <a:t>2</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lnSpc>
                          <a:spcPct val="120000"/>
                        </a:lnSpc>
                        <a:spcAft>
                          <a:spcPts val="0"/>
                        </a:spcAft>
                      </a:pPr>
                      <a:r>
                        <a:rPr lang="en-US" sz="1000" kern="150">
                          <a:effectLst/>
                        </a:rPr>
                        <a:t>Tightener - outer</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35241">
                <a:tc>
                  <a:txBody>
                    <a:bodyPr/>
                    <a:lstStyle/>
                    <a:p>
                      <a:pPr algn="l">
                        <a:spcAft>
                          <a:spcPts val="0"/>
                        </a:spcAft>
                      </a:pPr>
                      <a:r>
                        <a:rPr lang="en-US" sz="1000" kern="150">
                          <a:effectLst/>
                        </a:rPr>
                        <a:t>3</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lnSpc>
                          <a:spcPct val="120000"/>
                        </a:lnSpc>
                        <a:spcAft>
                          <a:spcPts val="0"/>
                        </a:spcAft>
                      </a:pPr>
                      <a:r>
                        <a:rPr lang="en-US" sz="1000" kern="150">
                          <a:effectLst/>
                        </a:rPr>
                        <a:t>Tightener - inner</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35241">
                <a:tc>
                  <a:txBody>
                    <a:bodyPr/>
                    <a:lstStyle/>
                    <a:p>
                      <a:pPr algn="l">
                        <a:spcAft>
                          <a:spcPts val="0"/>
                        </a:spcAft>
                      </a:pPr>
                      <a:r>
                        <a:rPr lang="en-US" sz="1000" kern="150">
                          <a:effectLst/>
                        </a:rPr>
                        <a:t>4</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lnSpc>
                          <a:spcPct val="120000"/>
                        </a:lnSpc>
                        <a:spcAft>
                          <a:spcPts val="0"/>
                        </a:spcAft>
                      </a:pPr>
                      <a:r>
                        <a:rPr lang="en-US" sz="1000" kern="150">
                          <a:effectLst/>
                        </a:rPr>
                        <a:t>DIN 912 M6x25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a:effectLst/>
                        </a:rPr>
                        <a:t>5</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DIN 933 </a:t>
                      </a:r>
                      <a:r>
                        <a:rPr lang="en-US" sz="1000" kern="150" dirty="0" smtClean="0">
                          <a:effectLst/>
                        </a:rPr>
                        <a:t>M8x</a:t>
                      </a:r>
                      <a:r>
                        <a:rPr lang="sl-SI" sz="1000" kern="150" dirty="0" smtClean="0">
                          <a:effectLst/>
                        </a:rPr>
                        <a:t>120</a:t>
                      </a: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a:effectLst/>
                        </a:rPr>
                        <a:t>6</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DIN 933 </a:t>
                      </a:r>
                      <a:r>
                        <a:rPr lang="en-US" sz="1000" kern="150" dirty="0" smtClean="0">
                          <a:effectLst/>
                        </a:rPr>
                        <a:t>M8x</a:t>
                      </a:r>
                      <a:r>
                        <a:rPr lang="sl-SI" sz="1000" kern="150" dirty="0" smtClean="0">
                          <a:effectLst/>
                        </a:rPr>
                        <a:t>60</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a:effectLst/>
                        </a:rPr>
                        <a:t>7</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DIN 933 </a:t>
                      </a:r>
                      <a:r>
                        <a:rPr lang="en-US" sz="1000" kern="150" dirty="0" smtClean="0">
                          <a:effectLst/>
                        </a:rPr>
                        <a:t>M8x20</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a:effectLst/>
                        </a:rPr>
                        <a:t>8</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DIN 7985 M6x25 Grade A2f</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Cross screw M6</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dirty="0">
                          <a:effectLst/>
                        </a:rPr>
                        <a:t>9</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DIN 934 M6 8.8	</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M6 Hex Nut</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3</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bl>
          </a:graphicData>
        </a:graphic>
      </p:graphicFrame>
    </p:spTree>
    <p:extLst>
      <p:ext uri="{BB962C8B-B14F-4D97-AF65-F5344CB8AC3E}">
        <p14:creationId xmlns:p14="http://schemas.microsoft.com/office/powerpoint/2010/main" val="36163152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73223" y="161777"/>
            <a:ext cx="5181600" cy="6540864"/>
          </a:xfrm>
          <a:prstGeom prst="rect">
            <a:avLst/>
          </a:prstGeom>
          <a:ln w="28575">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l-SI" sz="1700" dirty="0"/>
              <a:t>3</a:t>
            </a:r>
            <a:r>
              <a:rPr lang="en-US" sz="1700" dirty="0"/>
              <a:t>. </a:t>
            </a:r>
            <a:r>
              <a:rPr lang="sl-SI" sz="1700" dirty="0"/>
              <a:t>With center punch and hammer mark center of the hole on top surface. First use little force to check if center punch is positioned correctly. With stronger punch then make dent that will serve as guide for drill.</a:t>
            </a:r>
          </a:p>
          <a:p>
            <a:pPr marL="0" lvl="0" indent="0">
              <a:buNone/>
            </a:pPr>
            <a:r>
              <a:rPr lang="sl-SI" sz="1700" dirty="0"/>
              <a:t>4. With center punch and hammer mark center of the hole on bottom surface. First use little force to check if center punch is positioned correctly. With stronger punch then make dent that will serve as guide for drill.</a:t>
            </a:r>
          </a:p>
        </p:txBody>
      </p:sp>
      <p:sp>
        <p:nvSpPr>
          <p:cNvPr id="10" name="Content Placeholder 2"/>
          <p:cNvSpPr>
            <a:spLocks noGrp="1"/>
          </p:cNvSpPr>
          <p:nvPr>
            <p:ph sz="half" idx="1"/>
          </p:nvPr>
        </p:nvSpPr>
        <p:spPr>
          <a:xfrm>
            <a:off x="5967024" y="161779"/>
            <a:ext cx="5147820" cy="4951759"/>
          </a:xfrm>
          <a:ln w="28575">
            <a:solidFill>
              <a:schemeClr val="accent1"/>
            </a:solidFill>
          </a:ln>
        </p:spPr>
        <p:txBody>
          <a:bodyPr>
            <a:normAutofit/>
          </a:bodyPr>
          <a:lstStyle/>
          <a:p>
            <a:pPr marL="0" lvl="0" indent="0">
              <a:buNone/>
            </a:pPr>
            <a:r>
              <a:rPr lang="sl-SI" sz="1800" dirty="0"/>
              <a:t>5</a:t>
            </a:r>
            <a:r>
              <a:rPr lang="en-US" sz="1800" dirty="0"/>
              <a:t>. </a:t>
            </a:r>
            <a:r>
              <a:rPr lang="sl-SI" sz="1800" dirty="0"/>
              <a:t>For 8mm diameter holes we must done predrill with smaller drills. The drilling is performed by stages on drill pres. Before drilling make sure that beam is rectangular to the drilling head.</a:t>
            </a:r>
          </a:p>
          <a:p>
            <a:pPr marL="0" indent="0">
              <a:buNone/>
            </a:pPr>
            <a:endParaRPr lang="sl-SI"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210" y="1251751"/>
            <a:ext cx="4957200" cy="371790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23774" b="15651"/>
          <a:stretch/>
        </p:blipFill>
        <p:spPr>
          <a:xfrm>
            <a:off x="785423" y="2573490"/>
            <a:ext cx="4957200" cy="4003829"/>
          </a:xfrm>
          <a:prstGeom prst="rect">
            <a:avLst/>
          </a:prstGeom>
        </p:spPr>
      </p:pic>
    </p:spTree>
    <p:extLst>
      <p:ext uri="{BB962C8B-B14F-4D97-AF65-F5344CB8AC3E}">
        <p14:creationId xmlns:p14="http://schemas.microsoft.com/office/powerpoint/2010/main" val="30968338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9"/>
            <a:ext cx="5181600" cy="4367814"/>
          </a:xfrm>
          <a:ln w="28575">
            <a:solidFill>
              <a:schemeClr val="accent1"/>
            </a:solidFill>
          </a:ln>
        </p:spPr>
        <p:txBody>
          <a:bodyPr>
            <a:normAutofit/>
          </a:bodyPr>
          <a:lstStyle/>
          <a:p>
            <a:pPr marL="0" indent="0">
              <a:buNone/>
            </a:pPr>
            <a:r>
              <a:rPr lang="en-US" sz="1800" dirty="0"/>
              <a:t>3. Put two DIN 7985 M6x25 Grade A2f screws in holes on 3D printed part </a:t>
            </a:r>
            <a:r>
              <a:rPr lang="en-US" sz="1800" dirty="0" err="1"/>
              <a:t>Tightener</a:t>
            </a:r>
            <a:r>
              <a:rPr lang="en-US" sz="1800" dirty="0"/>
              <a:t> – outer like shown in picture. </a:t>
            </a: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8"/>
            <a:ext cx="5181600" cy="4128118"/>
          </a:xfrm>
          <a:ln w="28575">
            <a:solidFill>
              <a:schemeClr val="accent1"/>
            </a:solidFill>
          </a:ln>
        </p:spPr>
        <p:txBody>
          <a:bodyPr>
            <a:normAutofit/>
          </a:bodyPr>
          <a:lstStyle/>
          <a:p>
            <a:pPr marL="0" indent="0">
              <a:buNone/>
            </a:pPr>
            <a:r>
              <a:rPr lang="en-US" sz="1800" dirty="0"/>
              <a:t>2. Screw in DIN 912 M6x25 on nut from step two in part </a:t>
            </a:r>
            <a:r>
              <a:rPr lang="en-US" sz="1800" dirty="0" err="1"/>
              <a:t>Tightener</a:t>
            </a:r>
            <a:r>
              <a:rPr lang="en-US" sz="1800" dirty="0"/>
              <a:t> outer.</a:t>
            </a:r>
            <a:r>
              <a:rPr lang="en-US" sz="1800" dirty="0" smtClean="0"/>
              <a:t> </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853482"/>
            <a:ext cx="4957200" cy="33064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1085152"/>
            <a:ext cx="4957200" cy="3306452"/>
          </a:xfrm>
          <a:prstGeom prst="rect">
            <a:avLst/>
          </a:prstGeom>
        </p:spPr>
      </p:pic>
    </p:spTree>
    <p:extLst>
      <p:ext uri="{BB962C8B-B14F-4D97-AF65-F5344CB8AC3E}">
        <p14:creationId xmlns:p14="http://schemas.microsoft.com/office/powerpoint/2010/main" val="39677713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4341181"/>
          </a:xfrm>
          <a:ln w="28575">
            <a:solidFill>
              <a:schemeClr val="accent1"/>
            </a:solidFill>
          </a:ln>
        </p:spPr>
        <p:txBody>
          <a:bodyPr>
            <a:normAutofit/>
          </a:bodyPr>
          <a:lstStyle/>
          <a:p>
            <a:pPr marL="0" indent="0">
              <a:buNone/>
            </a:pPr>
            <a:r>
              <a:rPr lang="en-US" sz="1800" dirty="0"/>
              <a:t>5. Screw in DIN 933 M8x120 on two assembled parts </a:t>
            </a:r>
            <a:r>
              <a:rPr lang="en-US" sz="1800" i="1" dirty="0" err="1"/>
              <a:t>Tightener</a:t>
            </a:r>
            <a:r>
              <a:rPr lang="en-US" sz="1800" i="1" dirty="0"/>
              <a:t> - right</a:t>
            </a:r>
            <a:r>
              <a:rPr lang="en-US" sz="1800" dirty="0"/>
              <a:t> which will serve as stopper for end switch for Y axis.</a:t>
            </a: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4740677"/>
          </a:xfrm>
          <a:ln w="28575">
            <a:solidFill>
              <a:schemeClr val="accent1"/>
            </a:solidFill>
          </a:ln>
        </p:spPr>
        <p:txBody>
          <a:bodyPr>
            <a:normAutofit/>
          </a:bodyPr>
          <a:lstStyle/>
          <a:p>
            <a:pPr marL="0" indent="0">
              <a:buNone/>
            </a:pPr>
            <a:r>
              <a:rPr lang="en-US" sz="1800" dirty="0"/>
              <a:t>4. Screw part </a:t>
            </a:r>
            <a:r>
              <a:rPr lang="en-US" sz="1800" dirty="0" err="1"/>
              <a:t>Tightener</a:t>
            </a:r>
            <a:r>
              <a:rPr lang="en-US" sz="1800" dirty="0"/>
              <a:t> – outer on bracket for </a:t>
            </a:r>
            <a:r>
              <a:rPr lang="en-US" sz="1800" dirty="0" err="1"/>
              <a:t>tighteners</a:t>
            </a:r>
            <a:r>
              <a:rPr lang="en-US" sz="1800" dirty="0"/>
              <a:t> – </a:t>
            </a:r>
            <a:r>
              <a:rPr lang="sl-SI" sz="1800" dirty="0" smtClean="0"/>
              <a:t>right</a:t>
            </a:r>
            <a:r>
              <a:rPr lang="en-US" sz="1800" dirty="0" smtClean="0"/>
              <a:t> </a:t>
            </a:r>
            <a:r>
              <a:rPr lang="en-US" sz="1800" dirty="0"/>
              <a:t>on S1 surface with two DIN 934 M6 8.8 nuts. When screwing don't screw it tightly, leave gap. 2mm large gap, for mounting timing belt later.</a:t>
            </a: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1439274"/>
            <a:ext cx="4957200" cy="33064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1057534"/>
            <a:ext cx="4957200" cy="3306452"/>
          </a:xfrm>
          <a:prstGeom prst="rect">
            <a:avLst/>
          </a:prstGeom>
        </p:spPr>
      </p:pic>
    </p:spTree>
    <p:extLst>
      <p:ext uri="{BB962C8B-B14F-4D97-AF65-F5344CB8AC3E}">
        <p14:creationId xmlns:p14="http://schemas.microsoft.com/office/powerpoint/2010/main" val="40226704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4341181"/>
          </a:xfrm>
          <a:ln w="28575">
            <a:solidFill>
              <a:schemeClr val="accent1"/>
            </a:solidFill>
          </a:ln>
        </p:spPr>
        <p:txBody>
          <a:bodyPr>
            <a:normAutofit/>
          </a:bodyPr>
          <a:lstStyle/>
          <a:p>
            <a:pPr marL="0" indent="0">
              <a:buNone/>
            </a:pPr>
            <a:r>
              <a:rPr lang="en-US" sz="1800" dirty="0"/>
              <a:t>7. Put part </a:t>
            </a:r>
            <a:r>
              <a:rPr lang="en-US" sz="1800" dirty="0" err="1"/>
              <a:t>Tightener</a:t>
            </a:r>
            <a:r>
              <a:rPr lang="en-US" sz="1800" dirty="0"/>
              <a:t> – inner in hole on part </a:t>
            </a:r>
            <a:r>
              <a:rPr lang="en-US" sz="1800" dirty="0" err="1"/>
              <a:t>Tightener</a:t>
            </a:r>
            <a:r>
              <a:rPr lang="en-US" sz="1800" dirty="0"/>
              <a:t> – outer.</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8"/>
            <a:ext cx="5181600" cy="4341182"/>
          </a:xfrm>
          <a:ln w="28575">
            <a:solidFill>
              <a:schemeClr val="accent1"/>
            </a:solidFill>
          </a:ln>
        </p:spPr>
        <p:txBody>
          <a:bodyPr>
            <a:normAutofit/>
          </a:bodyPr>
          <a:lstStyle/>
          <a:p>
            <a:pPr marL="0" indent="0">
              <a:buNone/>
            </a:pPr>
            <a:r>
              <a:rPr lang="en-US" sz="1800" dirty="0"/>
              <a:t>6. Screw in DIN 933 M8x</a:t>
            </a:r>
            <a:r>
              <a:rPr lang="sl-SI" sz="1800" dirty="0"/>
              <a:t>12</a:t>
            </a:r>
            <a:r>
              <a:rPr lang="en-US" sz="1800" dirty="0"/>
              <a:t>0</a:t>
            </a:r>
            <a:r>
              <a:rPr lang="sl-SI" sz="1800" dirty="0"/>
              <a:t>, </a:t>
            </a:r>
            <a:r>
              <a:rPr lang="en-US" sz="1800" dirty="0"/>
              <a:t>DIN 933 M8x60</a:t>
            </a:r>
            <a:r>
              <a:rPr lang="sl-SI" sz="1800" dirty="0"/>
              <a:t> and </a:t>
            </a:r>
            <a:r>
              <a:rPr lang="en-US" sz="1800" dirty="0"/>
              <a:t>DIN 933 M8x</a:t>
            </a:r>
            <a:r>
              <a:rPr lang="sl-SI" sz="1800" dirty="0"/>
              <a:t>2</a:t>
            </a:r>
            <a:r>
              <a:rPr lang="en-US" sz="1800" dirty="0"/>
              <a:t>0 on one assembled part </a:t>
            </a:r>
            <a:r>
              <a:rPr lang="en-US" sz="1800" i="1" dirty="0" err="1"/>
              <a:t>Tightener</a:t>
            </a:r>
            <a:r>
              <a:rPr lang="en-US" sz="1800" i="1" dirty="0"/>
              <a:t> - </a:t>
            </a:r>
            <a:r>
              <a:rPr lang="sl-SI" sz="1800" i="1" dirty="0" smtClean="0"/>
              <a:t>right</a:t>
            </a:r>
            <a:r>
              <a:rPr lang="en-US" sz="1800" dirty="0" smtClean="0"/>
              <a:t> </a:t>
            </a:r>
            <a:r>
              <a:rPr lang="en-US" sz="1800" dirty="0"/>
              <a:t>which will serve as stopper for end switch for X axis.</a:t>
            </a:r>
            <a:endParaRPr lang="sl-SI" sz="1800" dirty="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4400" y="1057534"/>
            <a:ext cx="4957200" cy="330645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277" y="1057534"/>
            <a:ext cx="4957200" cy="3306452"/>
          </a:xfrm>
          <a:prstGeom prst="rect">
            <a:avLst/>
          </a:prstGeom>
        </p:spPr>
      </p:pic>
    </p:spTree>
    <p:extLst>
      <p:ext uri="{BB962C8B-B14F-4D97-AF65-F5344CB8AC3E}">
        <p14:creationId xmlns:p14="http://schemas.microsoft.com/office/powerpoint/2010/main" val="2530705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l-SI" sz="2800" dirty="0" smtClean="0"/>
              <a:t/>
            </a:r>
            <a:br>
              <a:rPr lang="sl-SI" sz="2800" dirty="0" smtClean="0"/>
            </a:br>
            <a:endParaRPr lang="sl-SI" dirty="0"/>
          </a:p>
        </p:txBody>
      </p:sp>
      <p:sp>
        <p:nvSpPr>
          <p:cNvPr id="3" name="Content Placeholder 2"/>
          <p:cNvSpPr>
            <a:spLocks noGrp="1"/>
          </p:cNvSpPr>
          <p:nvPr>
            <p:ph idx="1"/>
          </p:nvPr>
        </p:nvSpPr>
        <p:spPr>
          <a:xfrm>
            <a:off x="838199" y="186431"/>
            <a:ext cx="10658383" cy="5042517"/>
          </a:xfrm>
          <a:ln w="28575">
            <a:solidFill>
              <a:schemeClr val="accent1"/>
            </a:solidFill>
          </a:ln>
        </p:spPr>
        <p:txBody>
          <a:bodyPr>
            <a:normAutofit/>
          </a:bodyPr>
          <a:lstStyle/>
          <a:p>
            <a:pPr marL="0" indent="0">
              <a:buNone/>
            </a:pPr>
            <a:r>
              <a:rPr lang="sl-SI" sz="2400" b="1" dirty="0" smtClean="0"/>
              <a:t>2.2.2 Tightener - left assembly</a:t>
            </a:r>
          </a:p>
          <a:p>
            <a:pPr marL="0" indent="0">
              <a:buNone/>
              <a:tabLst>
                <a:tab pos="10315575" algn="l"/>
              </a:tabLst>
            </a:pPr>
            <a:r>
              <a:rPr lang="en-US" sz="1800" i="1" dirty="0"/>
              <a:t>Quantity: </a:t>
            </a:r>
            <a:r>
              <a:rPr lang="sl-SI" sz="1800" i="1" dirty="0"/>
              <a:t>3</a:t>
            </a:r>
            <a:r>
              <a:rPr lang="en-US" sz="1800" i="1" dirty="0" smtClean="0"/>
              <a:t> </a:t>
            </a:r>
            <a:r>
              <a:rPr lang="en-US" sz="1800" i="1" dirty="0"/>
              <a:t>pieces</a:t>
            </a:r>
            <a:endParaRPr lang="sl-SI" sz="1800" dirty="0"/>
          </a:p>
          <a:p>
            <a:pPr marL="0" indent="0">
              <a:buNone/>
              <a:tabLst>
                <a:tab pos="10315575" algn="l"/>
              </a:tabLst>
            </a:pPr>
            <a:r>
              <a:rPr lang="en-US" sz="1800" i="1" dirty="0"/>
              <a:t>Technical drawing: </a:t>
            </a:r>
            <a:r>
              <a:rPr lang="sl-SI" sz="1800" i="1" dirty="0" smtClean="0"/>
              <a:t>Tightener - left</a:t>
            </a:r>
          </a:p>
          <a:p>
            <a:pPr marL="0" indent="0">
              <a:buNone/>
              <a:tabLst>
                <a:tab pos="10315575" algn="l"/>
              </a:tabLst>
            </a:pPr>
            <a:r>
              <a:rPr lang="sl-SI" sz="1800" i="1" dirty="0" smtClean="0"/>
              <a:t>                                  Bracket for tighteners</a:t>
            </a:r>
          </a:p>
          <a:p>
            <a:pPr marL="0" indent="0">
              <a:buNone/>
            </a:pPr>
            <a:r>
              <a:rPr lang="en-US" sz="1800" dirty="0"/>
              <a:t>Tools:</a:t>
            </a:r>
            <a:endParaRPr lang="sl-SI" sz="1800" dirty="0"/>
          </a:p>
          <a:p>
            <a:pPr marL="0" lvl="0" indent="0">
              <a:buNone/>
            </a:pPr>
            <a:r>
              <a:rPr lang="sl-SI" sz="1800" dirty="0" smtClean="0"/>
              <a:t>- </a:t>
            </a:r>
            <a:r>
              <a:rPr lang="en-US" sz="1800" dirty="0" smtClean="0"/>
              <a:t>Phillips screwdriver</a:t>
            </a:r>
            <a:endParaRPr lang="sl-SI" sz="1800" dirty="0"/>
          </a:p>
          <a:p>
            <a:pPr marL="0" lvl="0" indent="0">
              <a:buNone/>
            </a:pPr>
            <a:r>
              <a:rPr lang="sl-SI" sz="1800" dirty="0" smtClean="0"/>
              <a:t>- </a:t>
            </a:r>
            <a:r>
              <a:rPr lang="en-US" sz="1800" dirty="0" smtClean="0"/>
              <a:t>Hex </a:t>
            </a:r>
            <a:r>
              <a:rPr lang="en-US" sz="1800" dirty="0"/>
              <a:t>screwdriver</a:t>
            </a:r>
            <a:endParaRPr lang="sl-SI" sz="1800" dirty="0"/>
          </a:p>
          <a:p>
            <a:pPr marL="0" lvl="0" indent="0">
              <a:buNone/>
            </a:pPr>
            <a:r>
              <a:rPr lang="sl-SI" sz="1800" dirty="0" smtClean="0"/>
              <a:t>- </a:t>
            </a:r>
            <a:r>
              <a:rPr lang="en-US" sz="1800" dirty="0" smtClean="0"/>
              <a:t>Combination </a:t>
            </a:r>
            <a:r>
              <a:rPr lang="en-US" sz="1800" dirty="0"/>
              <a:t>spanner 10, 13 </a:t>
            </a:r>
            <a:endParaRPr lang="sl-SI" sz="1800" dirty="0"/>
          </a:p>
          <a:p>
            <a:pPr marL="0" indent="0">
              <a:buNone/>
              <a:tabLst>
                <a:tab pos="10315575" algn="l"/>
              </a:tabLst>
            </a:pPr>
            <a:endParaRPr lang="sl-SI" sz="1800" dirty="0"/>
          </a:p>
          <a:p>
            <a:pPr marL="0" indent="0">
              <a:buNone/>
            </a:pPr>
            <a:endParaRPr lang="sl-SI"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4541" y="893296"/>
            <a:ext cx="6119259" cy="4081546"/>
          </a:xfrm>
          <a:prstGeom prst="rect">
            <a:avLst/>
          </a:prstGeom>
        </p:spPr>
      </p:pic>
    </p:spTree>
    <p:extLst>
      <p:ext uri="{BB962C8B-B14F-4D97-AF65-F5344CB8AC3E}">
        <p14:creationId xmlns:p14="http://schemas.microsoft.com/office/powerpoint/2010/main" val="34976708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86968" y="195308"/>
            <a:ext cx="5181600" cy="3761275"/>
          </a:xfrm>
          <a:ln w="28575">
            <a:solidFill>
              <a:schemeClr val="accent1"/>
            </a:solidFill>
          </a:ln>
        </p:spPr>
        <p:txBody>
          <a:bodyPr>
            <a:normAutofit/>
          </a:bodyPr>
          <a:lstStyle/>
          <a:p>
            <a:pPr marL="0" indent="0">
              <a:buNone/>
            </a:pPr>
            <a:r>
              <a:rPr lang="sl-SI" sz="2300" dirty="0" smtClean="0">
                <a:solidFill>
                  <a:schemeClr val="accent1"/>
                </a:solidFill>
              </a:rPr>
              <a:t>Bill of materials – </a:t>
            </a:r>
            <a:r>
              <a:rPr lang="sl-SI" sz="2300" dirty="0">
                <a:solidFill>
                  <a:schemeClr val="accent1"/>
                </a:solidFill>
              </a:rPr>
              <a:t>Tightener – </a:t>
            </a:r>
            <a:r>
              <a:rPr lang="sl-SI" sz="2300" dirty="0" smtClean="0">
                <a:solidFill>
                  <a:schemeClr val="accent1"/>
                </a:solidFill>
              </a:rPr>
              <a:t>left </a:t>
            </a:r>
            <a:r>
              <a:rPr lang="sl-SI" sz="2300" dirty="0">
                <a:solidFill>
                  <a:schemeClr val="accent1"/>
                </a:solidFill>
              </a:rPr>
              <a:t>assembly</a:t>
            </a:r>
          </a:p>
          <a:p>
            <a:pPr marL="0" indent="0">
              <a:buNone/>
            </a:pPr>
            <a:endParaRPr lang="sl-SI" dirty="0">
              <a:solidFill>
                <a:schemeClr val="accent1"/>
              </a:solidFill>
            </a:endParaRPr>
          </a:p>
          <a:p>
            <a:pPr marL="0" indent="0">
              <a:buNone/>
            </a:pPr>
            <a:endParaRPr lang="sl-SI" dirty="0" smtClean="0">
              <a:solidFill>
                <a:schemeClr val="accent1"/>
              </a:solidFill>
            </a:endParaRPr>
          </a:p>
          <a:p>
            <a:pPr marL="0" indent="0">
              <a:buNone/>
            </a:pPr>
            <a:endParaRPr lang="sl-SI" dirty="0">
              <a:solidFill>
                <a:schemeClr val="accent1"/>
              </a:solidFill>
            </a:endParaRPr>
          </a:p>
          <a:p>
            <a:pPr marL="0" indent="0">
              <a:buNone/>
            </a:pPr>
            <a:endParaRPr lang="sl-SI" dirty="0" smtClean="0">
              <a:solidFill>
                <a:schemeClr val="accent1"/>
              </a:solidFill>
            </a:endParaRPr>
          </a:p>
          <a:p>
            <a:pPr marL="0" indent="0">
              <a:buNone/>
            </a:pPr>
            <a:endParaRPr lang="sl-SI" sz="1400" dirty="0"/>
          </a:p>
          <a:p>
            <a:pPr marL="0" indent="0">
              <a:buNone/>
            </a:pPr>
            <a:r>
              <a:rPr lang="en-US" sz="1400" dirty="0" smtClean="0"/>
              <a:t>*</a:t>
            </a:r>
            <a:r>
              <a:rPr lang="en-US" sz="1400" dirty="0"/>
              <a:t>In </a:t>
            </a:r>
            <a:r>
              <a:rPr lang="sl-SI" sz="1400" dirty="0" smtClean="0"/>
              <a:t>one</a:t>
            </a:r>
            <a:r>
              <a:rPr lang="en-US" sz="1400" dirty="0" smtClean="0"/>
              <a:t> piece </a:t>
            </a:r>
            <a:r>
              <a:rPr lang="en-US" sz="1400" dirty="0"/>
              <a:t>use DIN 933 </a:t>
            </a:r>
            <a:r>
              <a:rPr lang="en-US" sz="1400" dirty="0" smtClean="0"/>
              <a:t>M8x120</a:t>
            </a:r>
            <a:r>
              <a:rPr lang="sl-SI" sz="1400" dirty="0" smtClean="0"/>
              <a:t> in </a:t>
            </a:r>
            <a:r>
              <a:rPr lang="en-US" sz="1400" dirty="0" smtClean="0"/>
              <a:t>one </a:t>
            </a:r>
            <a:r>
              <a:rPr lang="en-US" sz="1400" dirty="0"/>
              <a:t>DIN 933 M8x60 </a:t>
            </a:r>
            <a:r>
              <a:rPr lang="en-US" sz="1400" dirty="0" smtClean="0"/>
              <a:t>and </a:t>
            </a:r>
            <a:r>
              <a:rPr lang="en-US" sz="1400" dirty="0"/>
              <a:t>in one DIN 933 </a:t>
            </a:r>
            <a:r>
              <a:rPr lang="en-US" sz="1400" dirty="0" smtClean="0"/>
              <a:t>M8x</a:t>
            </a:r>
            <a:r>
              <a:rPr lang="sl-SI" sz="1400" dirty="0" smtClean="0"/>
              <a:t>2</a:t>
            </a:r>
            <a:r>
              <a:rPr lang="en-US" sz="1400" dirty="0" smtClean="0"/>
              <a:t>0</a:t>
            </a:r>
            <a:r>
              <a:rPr lang="sl-SI" sz="1400" dirty="0" smtClean="0"/>
              <a:t>.</a:t>
            </a:r>
            <a:endParaRPr lang="sl-SI" sz="1400" dirty="0"/>
          </a:p>
          <a:p>
            <a:pPr marL="0" indent="0">
              <a:buNone/>
            </a:pPr>
            <a:endParaRPr lang="sl-SI" sz="1400" dirty="0">
              <a:solidFill>
                <a:schemeClr val="accent1"/>
              </a:solidFill>
            </a:endParaRPr>
          </a:p>
        </p:txBody>
      </p:sp>
      <p:sp>
        <p:nvSpPr>
          <p:cNvPr id="6" name="Content Placeholder 2"/>
          <p:cNvSpPr txBox="1">
            <a:spLocks/>
          </p:cNvSpPr>
          <p:nvPr/>
        </p:nvSpPr>
        <p:spPr>
          <a:xfrm>
            <a:off x="6096000" y="195308"/>
            <a:ext cx="5181600" cy="6471822"/>
          </a:xfrm>
          <a:prstGeom prst="rect">
            <a:avLst/>
          </a:prstGeom>
          <a:ln w="28575">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sl-SI" dirty="0">
              <a:solidFill>
                <a:schemeClr val="accent1"/>
              </a:solidFill>
            </a:endParaRPr>
          </a:p>
        </p:txBody>
      </p:sp>
      <p:sp>
        <p:nvSpPr>
          <p:cNvPr id="7" name="Rectangle 6"/>
          <p:cNvSpPr/>
          <p:nvPr/>
        </p:nvSpPr>
        <p:spPr>
          <a:xfrm>
            <a:off x="6096000" y="275181"/>
            <a:ext cx="4983332" cy="1200329"/>
          </a:xfrm>
          <a:prstGeom prst="rect">
            <a:avLst/>
          </a:prstGeom>
        </p:spPr>
        <p:txBody>
          <a:bodyPr wrap="square">
            <a:spAutoFit/>
          </a:bodyPr>
          <a:lstStyle/>
          <a:p>
            <a:r>
              <a:rPr lang="en-US" dirty="0"/>
              <a:t>1. Put DIN 934 M6 8.8 nut into nut bracket in part </a:t>
            </a:r>
            <a:r>
              <a:rPr lang="en-US" dirty="0" err="1"/>
              <a:t>Tightener</a:t>
            </a:r>
            <a:r>
              <a:rPr lang="en-US" dirty="0"/>
              <a:t>-outer, make sure it fits tightly, if not try cut excess plastic on edges or change printing parameters and repeat 3D print.</a:t>
            </a:r>
            <a:endParaRPr lang="sl-SI"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7196" y="1555383"/>
            <a:ext cx="3600000" cy="240120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7196" y="4111256"/>
            <a:ext cx="3600000" cy="2401200"/>
          </a:xfrm>
          <a:prstGeom prst="rect">
            <a:avLst/>
          </a:prstGeom>
        </p:spPr>
      </p:pic>
      <p:graphicFrame>
        <p:nvGraphicFramePr>
          <p:cNvPr id="13" name="Content Placeholder 12"/>
          <p:cNvGraphicFramePr>
            <a:graphicFrameLocks noGrp="1"/>
          </p:cNvGraphicFramePr>
          <p:nvPr>
            <p:ph sz="half" idx="2"/>
            <p:extLst>
              <p:ext uri="{D42A27DB-BD31-4B8C-83A1-F6EECF244321}">
                <p14:modId xmlns:p14="http://schemas.microsoft.com/office/powerpoint/2010/main" val="4292619465"/>
              </p:ext>
            </p:extLst>
          </p:nvPr>
        </p:nvGraphicFramePr>
        <p:xfrm>
          <a:off x="838200" y="1056442"/>
          <a:ext cx="5079136" cy="2206940"/>
        </p:xfrm>
        <a:graphic>
          <a:graphicData uri="http://schemas.openxmlformats.org/drawingml/2006/table">
            <a:tbl>
              <a:tblPr>
                <a:tableStyleId>{5C22544A-7EE6-4342-B048-85BDC9FD1C3A}</a:tableStyleId>
              </a:tblPr>
              <a:tblGrid>
                <a:gridCol w="689304"/>
                <a:gridCol w="1850264"/>
                <a:gridCol w="1269521"/>
                <a:gridCol w="1270047"/>
              </a:tblGrid>
              <a:tr h="204919">
                <a:tc>
                  <a:txBody>
                    <a:bodyPr/>
                    <a:lstStyle/>
                    <a:p>
                      <a:pPr algn="l">
                        <a:spcAft>
                          <a:spcPts val="0"/>
                        </a:spcAft>
                      </a:pPr>
                      <a:r>
                        <a:rPr lang="en-US" sz="1000" kern="150" dirty="0">
                          <a:effectLst/>
                        </a:rPr>
                        <a:t>ITEM NO.</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PART NUMBER</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DESCRIPTION</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QTY</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Bracket for </a:t>
                      </a:r>
                      <a:r>
                        <a:rPr lang="en-US" sz="1000" kern="150" dirty="0" err="1">
                          <a:effectLst/>
                        </a:rPr>
                        <a:t>tighteners</a:t>
                      </a:r>
                      <a:r>
                        <a:rPr lang="en-US" sz="1000" kern="150" dirty="0">
                          <a:effectLst/>
                        </a:rPr>
                        <a:t> - right</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35241">
                <a:tc>
                  <a:txBody>
                    <a:bodyPr/>
                    <a:lstStyle/>
                    <a:p>
                      <a:pPr algn="l">
                        <a:spcAft>
                          <a:spcPts val="0"/>
                        </a:spcAft>
                      </a:pPr>
                      <a:r>
                        <a:rPr lang="en-US" sz="1000" kern="150">
                          <a:effectLst/>
                        </a:rPr>
                        <a:t>2</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lnSpc>
                          <a:spcPct val="120000"/>
                        </a:lnSpc>
                        <a:spcAft>
                          <a:spcPts val="0"/>
                        </a:spcAft>
                      </a:pPr>
                      <a:r>
                        <a:rPr lang="en-US" sz="1000" kern="150">
                          <a:effectLst/>
                        </a:rPr>
                        <a:t>Tightener - outer</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35241">
                <a:tc>
                  <a:txBody>
                    <a:bodyPr/>
                    <a:lstStyle/>
                    <a:p>
                      <a:pPr algn="l">
                        <a:spcAft>
                          <a:spcPts val="0"/>
                        </a:spcAft>
                      </a:pPr>
                      <a:r>
                        <a:rPr lang="en-US" sz="1000" kern="150">
                          <a:effectLst/>
                        </a:rPr>
                        <a:t>3</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lnSpc>
                          <a:spcPct val="120000"/>
                        </a:lnSpc>
                        <a:spcAft>
                          <a:spcPts val="0"/>
                        </a:spcAft>
                      </a:pPr>
                      <a:r>
                        <a:rPr lang="en-US" sz="1000" kern="150">
                          <a:effectLst/>
                        </a:rPr>
                        <a:t>Tightener - inner</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35241">
                <a:tc>
                  <a:txBody>
                    <a:bodyPr/>
                    <a:lstStyle/>
                    <a:p>
                      <a:pPr algn="l">
                        <a:spcAft>
                          <a:spcPts val="0"/>
                        </a:spcAft>
                      </a:pPr>
                      <a:r>
                        <a:rPr lang="en-US" sz="1000" kern="150">
                          <a:effectLst/>
                        </a:rPr>
                        <a:t>4</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lnSpc>
                          <a:spcPct val="120000"/>
                        </a:lnSpc>
                        <a:spcAft>
                          <a:spcPts val="0"/>
                        </a:spcAft>
                      </a:pPr>
                      <a:r>
                        <a:rPr lang="en-US" sz="1000" kern="150">
                          <a:effectLst/>
                        </a:rPr>
                        <a:t>DIN 912 M6x25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a:effectLst/>
                        </a:rPr>
                        <a:t>5</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DIN 933 </a:t>
                      </a:r>
                      <a:r>
                        <a:rPr lang="en-US" sz="1000" kern="150" dirty="0" smtClean="0">
                          <a:effectLst/>
                        </a:rPr>
                        <a:t>M8x</a:t>
                      </a:r>
                      <a:r>
                        <a:rPr lang="sl-SI" sz="1000" kern="150" dirty="0" smtClean="0">
                          <a:effectLst/>
                        </a:rPr>
                        <a:t>120</a:t>
                      </a: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a:effectLst/>
                        </a:rPr>
                        <a:t>6</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DIN 933 </a:t>
                      </a:r>
                      <a:r>
                        <a:rPr lang="en-US" sz="1000" kern="150" dirty="0" smtClean="0">
                          <a:effectLst/>
                        </a:rPr>
                        <a:t>M8x</a:t>
                      </a:r>
                      <a:r>
                        <a:rPr lang="sl-SI" sz="1000" kern="150" dirty="0" smtClean="0">
                          <a:effectLst/>
                        </a:rPr>
                        <a:t>60</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a:effectLst/>
                        </a:rPr>
                        <a:t>7</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DIN 933 </a:t>
                      </a:r>
                      <a:r>
                        <a:rPr lang="en-US" sz="1000" kern="150" dirty="0" smtClean="0">
                          <a:effectLst/>
                        </a:rPr>
                        <a:t>M8x20</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 </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a:effectLst/>
                        </a:rPr>
                        <a:t>8</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DIN 7985 M6x25 Grade A2f</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Cross screw M6</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1</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r h="205500">
                <a:tc>
                  <a:txBody>
                    <a:bodyPr/>
                    <a:lstStyle/>
                    <a:p>
                      <a:pPr algn="l">
                        <a:spcAft>
                          <a:spcPts val="0"/>
                        </a:spcAft>
                      </a:pPr>
                      <a:r>
                        <a:rPr lang="en-US" sz="1000" kern="150" dirty="0">
                          <a:effectLst/>
                        </a:rPr>
                        <a:t>9</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DIN 934 M6 8.8	</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a:effectLst/>
                        </a:rPr>
                        <a:t>M6 Hex Nut</a:t>
                      </a:r>
                      <a:endParaRPr lang="sl-SI" sz="1000" kern="15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c>
                  <a:txBody>
                    <a:bodyPr/>
                    <a:lstStyle/>
                    <a:p>
                      <a:pPr algn="l">
                        <a:spcAft>
                          <a:spcPts val="0"/>
                        </a:spcAft>
                      </a:pPr>
                      <a:r>
                        <a:rPr lang="en-US" sz="1000" kern="150" dirty="0">
                          <a:effectLst/>
                        </a:rPr>
                        <a:t>3</a:t>
                      </a:r>
                      <a:endParaRPr lang="sl-SI" sz="10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29575" marR="29575" marT="29575" marB="29575"/>
                </a:tc>
              </a:tr>
            </a:tbl>
          </a:graphicData>
        </a:graphic>
      </p:graphicFrame>
    </p:spTree>
    <p:extLst>
      <p:ext uri="{BB962C8B-B14F-4D97-AF65-F5344CB8AC3E}">
        <p14:creationId xmlns:p14="http://schemas.microsoft.com/office/powerpoint/2010/main" val="36090958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9"/>
            <a:ext cx="5181600" cy="4367814"/>
          </a:xfrm>
          <a:ln w="28575">
            <a:solidFill>
              <a:schemeClr val="accent1"/>
            </a:solidFill>
          </a:ln>
        </p:spPr>
        <p:txBody>
          <a:bodyPr>
            <a:normAutofit/>
          </a:bodyPr>
          <a:lstStyle/>
          <a:p>
            <a:pPr marL="0" indent="0">
              <a:buNone/>
            </a:pPr>
            <a:r>
              <a:rPr lang="en-US" sz="1800" dirty="0"/>
              <a:t>3. Put two DIN 7985 M6x25 Grade A2f screws in holes on 3D printed part </a:t>
            </a:r>
            <a:r>
              <a:rPr lang="en-US" sz="1800" dirty="0" err="1"/>
              <a:t>Tightener</a:t>
            </a:r>
            <a:r>
              <a:rPr lang="en-US" sz="1800" dirty="0"/>
              <a:t> – outer like shown in picture. </a:t>
            </a: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8"/>
            <a:ext cx="5181600" cy="4128118"/>
          </a:xfrm>
          <a:ln w="28575">
            <a:solidFill>
              <a:schemeClr val="accent1"/>
            </a:solidFill>
          </a:ln>
        </p:spPr>
        <p:txBody>
          <a:bodyPr>
            <a:normAutofit/>
          </a:bodyPr>
          <a:lstStyle/>
          <a:p>
            <a:pPr marL="0" indent="0">
              <a:buNone/>
            </a:pPr>
            <a:r>
              <a:rPr lang="en-US" sz="1800" dirty="0"/>
              <a:t>2. Screw in DIN 912 M6x25 on nut from step two in part </a:t>
            </a:r>
            <a:r>
              <a:rPr lang="en-US" sz="1800" dirty="0" err="1"/>
              <a:t>Tightener</a:t>
            </a:r>
            <a:r>
              <a:rPr lang="en-US" sz="1800" dirty="0"/>
              <a:t> outer.</a:t>
            </a:r>
            <a:r>
              <a:rPr lang="en-US" sz="1800" dirty="0" smtClean="0"/>
              <a:t> </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853482"/>
            <a:ext cx="4957200" cy="33064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1085152"/>
            <a:ext cx="4957200" cy="3306452"/>
          </a:xfrm>
          <a:prstGeom prst="rect">
            <a:avLst/>
          </a:prstGeom>
        </p:spPr>
      </p:pic>
    </p:spTree>
    <p:extLst>
      <p:ext uri="{BB962C8B-B14F-4D97-AF65-F5344CB8AC3E}">
        <p14:creationId xmlns:p14="http://schemas.microsoft.com/office/powerpoint/2010/main" val="32425614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4341181"/>
          </a:xfrm>
          <a:ln w="28575">
            <a:solidFill>
              <a:schemeClr val="accent1"/>
            </a:solidFill>
          </a:ln>
        </p:spPr>
        <p:txBody>
          <a:bodyPr>
            <a:normAutofit/>
          </a:bodyPr>
          <a:lstStyle/>
          <a:p>
            <a:pPr marL="0" indent="0">
              <a:buNone/>
            </a:pPr>
            <a:r>
              <a:rPr lang="en-US" sz="1800" dirty="0"/>
              <a:t>5. Screw in DIN 933 M8x120 on two assembled parts </a:t>
            </a:r>
            <a:r>
              <a:rPr lang="en-US" sz="1800" i="1" dirty="0" err="1"/>
              <a:t>Tightener</a:t>
            </a:r>
            <a:r>
              <a:rPr lang="en-US" sz="1800" i="1" dirty="0"/>
              <a:t> - right</a:t>
            </a:r>
            <a:r>
              <a:rPr lang="en-US" sz="1800" dirty="0"/>
              <a:t> which will serve as stopper for end switch for Y axis.</a:t>
            </a: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4740677"/>
          </a:xfrm>
          <a:ln w="28575">
            <a:solidFill>
              <a:schemeClr val="accent1"/>
            </a:solidFill>
          </a:ln>
        </p:spPr>
        <p:txBody>
          <a:bodyPr>
            <a:normAutofit/>
          </a:bodyPr>
          <a:lstStyle/>
          <a:p>
            <a:pPr marL="0" indent="0">
              <a:buNone/>
            </a:pPr>
            <a:r>
              <a:rPr lang="en-US" sz="1800" dirty="0"/>
              <a:t>4. Screw part </a:t>
            </a:r>
            <a:r>
              <a:rPr lang="en-US" sz="1800" dirty="0" err="1"/>
              <a:t>Tightener</a:t>
            </a:r>
            <a:r>
              <a:rPr lang="en-US" sz="1800" dirty="0"/>
              <a:t> – outer on bracket for </a:t>
            </a:r>
            <a:r>
              <a:rPr lang="en-US" sz="1800" dirty="0" err="1"/>
              <a:t>tighteners</a:t>
            </a:r>
            <a:r>
              <a:rPr lang="en-US" sz="1800" dirty="0"/>
              <a:t> – left on S1 surface with two DIN 934 M6 8.8 nuts. When screwing don't screw it tightly, leave gap. 2mm large gap, for mounting timing belt later.</a:t>
            </a: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1439274"/>
            <a:ext cx="4957200" cy="33064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1057534"/>
            <a:ext cx="4957200" cy="3306452"/>
          </a:xfrm>
          <a:prstGeom prst="rect">
            <a:avLst/>
          </a:prstGeom>
        </p:spPr>
      </p:pic>
    </p:spTree>
    <p:extLst>
      <p:ext uri="{BB962C8B-B14F-4D97-AF65-F5344CB8AC3E}">
        <p14:creationId xmlns:p14="http://schemas.microsoft.com/office/powerpoint/2010/main" val="18210707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4341181"/>
          </a:xfrm>
          <a:ln w="28575">
            <a:solidFill>
              <a:schemeClr val="accent1"/>
            </a:solidFill>
          </a:ln>
        </p:spPr>
        <p:txBody>
          <a:bodyPr>
            <a:normAutofit/>
          </a:bodyPr>
          <a:lstStyle/>
          <a:p>
            <a:pPr marL="0" indent="0">
              <a:buNone/>
            </a:pPr>
            <a:r>
              <a:rPr lang="en-US" sz="1800" dirty="0"/>
              <a:t>7. Put part </a:t>
            </a:r>
            <a:r>
              <a:rPr lang="en-US" sz="1800" dirty="0" err="1"/>
              <a:t>Tightener</a:t>
            </a:r>
            <a:r>
              <a:rPr lang="en-US" sz="1800" dirty="0"/>
              <a:t> – inner in hole on part </a:t>
            </a:r>
            <a:r>
              <a:rPr lang="en-US" sz="1800" dirty="0" err="1"/>
              <a:t>Tightener</a:t>
            </a:r>
            <a:r>
              <a:rPr lang="en-US" sz="1800" dirty="0"/>
              <a:t> – outer.</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8"/>
            <a:ext cx="5181600" cy="4341182"/>
          </a:xfrm>
          <a:ln w="28575">
            <a:solidFill>
              <a:schemeClr val="accent1"/>
            </a:solidFill>
          </a:ln>
        </p:spPr>
        <p:txBody>
          <a:bodyPr>
            <a:normAutofit/>
          </a:bodyPr>
          <a:lstStyle/>
          <a:p>
            <a:pPr marL="0" indent="0">
              <a:buNone/>
            </a:pPr>
            <a:r>
              <a:rPr lang="en-US" sz="1800" dirty="0"/>
              <a:t>6. Screw in DIN 933 </a:t>
            </a:r>
            <a:r>
              <a:rPr lang="en-US" sz="1800" dirty="0" smtClean="0"/>
              <a:t>M8x</a:t>
            </a:r>
            <a:r>
              <a:rPr lang="sl-SI" sz="1800" dirty="0" smtClean="0"/>
              <a:t>12</a:t>
            </a:r>
            <a:r>
              <a:rPr lang="en-US" sz="1800" dirty="0" smtClean="0"/>
              <a:t>0</a:t>
            </a:r>
            <a:r>
              <a:rPr lang="sl-SI" sz="1800" dirty="0" smtClean="0"/>
              <a:t>, </a:t>
            </a:r>
            <a:r>
              <a:rPr lang="en-US" sz="1800" dirty="0"/>
              <a:t>DIN 933 </a:t>
            </a:r>
            <a:r>
              <a:rPr lang="en-US" sz="1800" dirty="0" smtClean="0"/>
              <a:t>M8x60</a:t>
            </a:r>
            <a:r>
              <a:rPr lang="sl-SI" sz="1800" dirty="0" smtClean="0"/>
              <a:t> and </a:t>
            </a:r>
            <a:r>
              <a:rPr lang="en-US" sz="1800" dirty="0"/>
              <a:t>DIN 933 </a:t>
            </a:r>
            <a:r>
              <a:rPr lang="en-US" sz="1800" dirty="0" smtClean="0"/>
              <a:t>M8x</a:t>
            </a:r>
            <a:r>
              <a:rPr lang="sl-SI" sz="1800" dirty="0" smtClean="0"/>
              <a:t>2</a:t>
            </a:r>
            <a:r>
              <a:rPr lang="en-US" sz="1800" dirty="0" smtClean="0"/>
              <a:t>0 </a:t>
            </a:r>
            <a:r>
              <a:rPr lang="en-US" sz="1800" dirty="0"/>
              <a:t>on one assembled part </a:t>
            </a:r>
            <a:r>
              <a:rPr lang="en-US" sz="1800" i="1" dirty="0" err="1"/>
              <a:t>Tightener</a:t>
            </a:r>
            <a:r>
              <a:rPr lang="en-US" sz="1800" i="1" dirty="0"/>
              <a:t> - </a:t>
            </a:r>
            <a:r>
              <a:rPr lang="sl-SI" sz="1800" i="1" dirty="0" smtClean="0"/>
              <a:t>left</a:t>
            </a:r>
            <a:r>
              <a:rPr lang="en-US" sz="1800" dirty="0" smtClean="0"/>
              <a:t> </a:t>
            </a:r>
            <a:r>
              <a:rPr lang="en-US" sz="1800" dirty="0"/>
              <a:t>which will serve as stopper for end switch for X axis.</a:t>
            </a: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4400" y="1057534"/>
            <a:ext cx="4957200" cy="330645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277" y="1057534"/>
            <a:ext cx="4957200" cy="3306452"/>
          </a:xfrm>
          <a:prstGeom prst="rect">
            <a:avLst/>
          </a:prstGeom>
        </p:spPr>
      </p:pic>
    </p:spTree>
    <p:extLst>
      <p:ext uri="{BB962C8B-B14F-4D97-AF65-F5344CB8AC3E}">
        <p14:creationId xmlns:p14="http://schemas.microsoft.com/office/powerpoint/2010/main" val="36607193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l-SI" sz="2700" dirty="0" smtClean="0">
                <a:solidFill>
                  <a:schemeClr val="accent1"/>
                </a:solidFill>
              </a:rPr>
              <a:t>2.</a:t>
            </a:r>
            <a:r>
              <a:rPr lang="sl-SI" sz="2700" b="1" dirty="0" smtClean="0">
                <a:solidFill>
                  <a:schemeClr val="accent1"/>
                </a:solidFill>
              </a:rPr>
              <a:t>3 Frame assembly</a:t>
            </a:r>
            <a:r>
              <a:rPr lang="sl-SI" sz="2800" dirty="0" smtClean="0"/>
              <a:t/>
            </a:r>
            <a:br>
              <a:rPr lang="sl-SI" sz="2800" dirty="0" smtClean="0"/>
            </a:br>
            <a:endParaRPr lang="sl-SI" dirty="0"/>
          </a:p>
        </p:txBody>
      </p:sp>
      <p:sp>
        <p:nvSpPr>
          <p:cNvPr id="3" name="Content Placeholder 2"/>
          <p:cNvSpPr>
            <a:spLocks noGrp="1"/>
          </p:cNvSpPr>
          <p:nvPr>
            <p:ph idx="1"/>
          </p:nvPr>
        </p:nvSpPr>
        <p:spPr>
          <a:xfrm>
            <a:off x="838199" y="1189608"/>
            <a:ext cx="10658383" cy="5477521"/>
          </a:xfrm>
          <a:ln w="28575">
            <a:solidFill>
              <a:schemeClr val="accent1"/>
            </a:solidFill>
          </a:ln>
        </p:spPr>
        <p:txBody>
          <a:bodyPr>
            <a:normAutofit/>
          </a:bodyPr>
          <a:lstStyle/>
          <a:p>
            <a:pPr marL="0" indent="0">
              <a:buNone/>
            </a:pPr>
            <a:r>
              <a:rPr lang="en-US" sz="1800" i="1" dirty="0"/>
              <a:t>Quantity: 1 piece</a:t>
            </a:r>
            <a:endParaRPr lang="sl-SI" sz="1800" dirty="0"/>
          </a:p>
          <a:p>
            <a:pPr marL="0" indent="0">
              <a:buNone/>
            </a:pPr>
            <a:r>
              <a:rPr lang="en-US" sz="1800" i="1" dirty="0"/>
              <a:t>Technical </a:t>
            </a:r>
            <a:r>
              <a:rPr lang="en-US" sz="1800" i="1" dirty="0" smtClean="0"/>
              <a:t>drawings:</a:t>
            </a:r>
            <a:r>
              <a:rPr lang="sl-SI" sz="1800" i="1" dirty="0" smtClean="0"/>
              <a:t>  </a:t>
            </a:r>
            <a:r>
              <a:rPr lang="en-US" sz="1800" i="1" dirty="0" smtClean="0"/>
              <a:t>Plasma </a:t>
            </a:r>
            <a:r>
              <a:rPr lang="en-US" sz="1800" i="1" dirty="0"/>
              <a:t>frame assembly</a:t>
            </a:r>
            <a:endParaRPr lang="sl-SI" sz="1800" dirty="0"/>
          </a:p>
          <a:p>
            <a:pPr marL="0" indent="0">
              <a:buNone/>
            </a:pPr>
            <a:r>
              <a:rPr lang="sl-SI" sz="1800" i="1" dirty="0" smtClean="0"/>
              <a:t>		  </a:t>
            </a:r>
            <a:r>
              <a:rPr lang="en-US" sz="1800" i="1" dirty="0" smtClean="0"/>
              <a:t>Beam </a:t>
            </a:r>
            <a:r>
              <a:rPr lang="en-US" sz="1800" i="1" dirty="0"/>
              <a:t>Y</a:t>
            </a:r>
            <a:endParaRPr lang="sl-SI" sz="1800" dirty="0"/>
          </a:p>
          <a:p>
            <a:pPr marL="0" indent="0">
              <a:buNone/>
            </a:pPr>
            <a:r>
              <a:rPr lang="sl-SI" sz="1800" i="1" dirty="0" smtClean="0"/>
              <a:t>		  </a:t>
            </a:r>
            <a:r>
              <a:rPr lang="en-US" sz="1800" i="1" dirty="0" smtClean="0"/>
              <a:t>Beam X1</a:t>
            </a:r>
            <a:endParaRPr lang="sl-SI" sz="1800" dirty="0"/>
          </a:p>
          <a:p>
            <a:pPr marL="0" indent="0">
              <a:buNone/>
            </a:pPr>
            <a:r>
              <a:rPr lang="sl-SI" sz="1800" i="1" dirty="0" smtClean="0"/>
              <a:t>		  </a:t>
            </a:r>
            <a:r>
              <a:rPr lang="en-US" sz="1800" i="1" dirty="0" smtClean="0"/>
              <a:t>Beam X2</a:t>
            </a:r>
            <a:endParaRPr lang="sl-SI" sz="1800" dirty="0"/>
          </a:p>
          <a:p>
            <a:pPr marL="0" indent="0">
              <a:buNone/>
            </a:pPr>
            <a:r>
              <a:rPr lang="sl-SI" sz="1800" i="1" dirty="0" smtClean="0"/>
              <a:t>		  </a:t>
            </a:r>
            <a:r>
              <a:rPr lang="en-US" sz="1800" i="1" dirty="0" smtClean="0"/>
              <a:t>Beam </a:t>
            </a:r>
            <a:r>
              <a:rPr lang="en-US" sz="1800" i="1" dirty="0"/>
              <a:t>X main</a:t>
            </a:r>
            <a:endParaRPr lang="sl-SI" sz="1800" dirty="0"/>
          </a:p>
          <a:p>
            <a:pPr marL="0" indent="0">
              <a:buNone/>
            </a:pPr>
            <a:r>
              <a:rPr lang="sl-SI" sz="1800" i="1" dirty="0" smtClean="0"/>
              <a:t>		  </a:t>
            </a:r>
            <a:r>
              <a:rPr lang="en-US" sz="1800" i="1" dirty="0" smtClean="0"/>
              <a:t>Bracket </a:t>
            </a:r>
            <a:r>
              <a:rPr lang="en-US" sz="1800" i="1" dirty="0"/>
              <a:t>for </a:t>
            </a:r>
            <a:r>
              <a:rPr lang="en-US" sz="1800" i="1" dirty="0" err="1"/>
              <a:t>tighteners</a:t>
            </a:r>
            <a:r>
              <a:rPr lang="en-US" sz="1800" i="1" dirty="0"/>
              <a:t> – right</a:t>
            </a:r>
            <a:endParaRPr lang="sl-SI" sz="1800" dirty="0"/>
          </a:p>
          <a:p>
            <a:pPr marL="0" indent="0">
              <a:buNone/>
            </a:pPr>
            <a:r>
              <a:rPr lang="sl-SI" sz="1800" i="1" dirty="0" smtClean="0"/>
              <a:t>		  </a:t>
            </a:r>
            <a:r>
              <a:rPr lang="en-US" sz="1800" i="1" dirty="0" smtClean="0"/>
              <a:t>Bracket </a:t>
            </a:r>
            <a:r>
              <a:rPr lang="en-US" sz="1800" i="1" dirty="0"/>
              <a:t>for </a:t>
            </a:r>
            <a:r>
              <a:rPr lang="en-US" sz="1800" i="1" dirty="0" err="1"/>
              <a:t>tighteners</a:t>
            </a:r>
            <a:r>
              <a:rPr lang="en-US" sz="1800" i="1" dirty="0"/>
              <a:t> – left</a:t>
            </a:r>
            <a:endParaRPr lang="sl-SI" sz="1800" dirty="0"/>
          </a:p>
          <a:p>
            <a:pPr marL="0" indent="0">
              <a:buNone/>
            </a:pPr>
            <a:r>
              <a:rPr lang="en-US" sz="1800" dirty="0" smtClean="0"/>
              <a:t>Tools</a:t>
            </a:r>
            <a:r>
              <a:rPr lang="en-US" sz="1800" dirty="0"/>
              <a:t>:</a:t>
            </a:r>
            <a:endParaRPr lang="sl-SI" sz="1800" dirty="0"/>
          </a:p>
          <a:p>
            <a:pPr marL="0" lvl="0" indent="0">
              <a:buNone/>
            </a:pPr>
            <a:r>
              <a:rPr lang="sl-SI" sz="1800" dirty="0" smtClean="0"/>
              <a:t>- </a:t>
            </a:r>
            <a:r>
              <a:rPr lang="en-US" sz="1800" dirty="0" smtClean="0"/>
              <a:t>Phillips screwdriver</a:t>
            </a:r>
            <a:endParaRPr lang="sl-SI" sz="1800" dirty="0"/>
          </a:p>
          <a:p>
            <a:pPr marL="0" lvl="0" indent="0">
              <a:buNone/>
            </a:pPr>
            <a:r>
              <a:rPr lang="sl-SI" sz="1800" dirty="0" smtClean="0"/>
              <a:t>- </a:t>
            </a:r>
            <a:r>
              <a:rPr lang="en-US" sz="1800" dirty="0" smtClean="0"/>
              <a:t>Hex </a:t>
            </a:r>
            <a:r>
              <a:rPr lang="en-US" sz="1800" dirty="0"/>
              <a:t>screwdriver</a:t>
            </a:r>
            <a:endParaRPr lang="sl-SI" sz="1800" dirty="0"/>
          </a:p>
          <a:p>
            <a:pPr marL="0" lvl="0" indent="0">
              <a:buNone/>
            </a:pPr>
            <a:r>
              <a:rPr lang="sl-SI" sz="1800" dirty="0" smtClean="0"/>
              <a:t>- </a:t>
            </a:r>
            <a:r>
              <a:rPr lang="en-US" sz="1800" dirty="0" smtClean="0"/>
              <a:t>Combination </a:t>
            </a:r>
            <a:r>
              <a:rPr lang="en-US" sz="1800" dirty="0"/>
              <a:t>spanner 10, 13 </a:t>
            </a:r>
            <a:endParaRPr lang="sl-SI" sz="1800" dirty="0"/>
          </a:p>
          <a:p>
            <a:pPr marL="0" indent="0">
              <a:buNone/>
              <a:tabLst>
                <a:tab pos="10315575" algn="l"/>
              </a:tabLst>
            </a:pPr>
            <a:endParaRPr lang="sl-SI" sz="1800" dirty="0"/>
          </a:p>
          <a:p>
            <a:pPr marL="0" indent="0">
              <a:buNone/>
            </a:pPr>
            <a:endParaRPr lang="sl-SI"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7489" y="2157275"/>
            <a:ext cx="5426311" cy="3619350"/>
          </a:xfrm>
          <a:prstGeom prst="rect">
            <a:avLst/>
          </a:prstGeom>
        </p:spPr>
      </p:pic>
    </p:spTree>
    <p:extLst>
      <p:ext uri="{BB962C8B-B14F-4D97-AF65-F5344CB8AC3E}">
        <p14:creationId xmlns:p14="http://schemas.microsoft.com/office/powerpoint/2010/main" val="29889403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86968" y="195308"/>
            <a:ext cx="5181600" cy="4776187"/>
          </a:xfrm>
          <a:ln w="28575">
            <a:solidFill>
              <a:schemeClr val="accent1"/>
            </a:solidFill>
          </a:ln>
        </p:spPr>
        <p:txBody>
          <a:bodyPr/>
          <a:lstStyle/>
          <a:p>
            <a:pPr marL="0" indent="0">
              <a:buNone/>
            </a:pPr>
            <a:r>
              <a:rPr lang="sl-SI" sz="2300" dirty="0" smtClean="0">
                <a:solidFill>
                  <a:schemeClr val="accent1"/>
                </a:solidFill>
              </a:rPr>
              <a:t>Bill of materials – Frame assembly</a:t>
            </a:r>
          </a:p>
          <a:p>
            <a:pPr marL="0" indent="0">
              <a:buNone/>
            </a:pPr>
            <a:endParaRPr lang="sl-SI" dirty="0">
              <a:solidFill>
                <a:schemeClr val="accent1"/>
              </a:solidFill>
            </a:endParaRPr>
          </a:p>
          <a:p>
            <a:pPr marL="0" indent="0">
              <a:buNone/>
            </a:pPr>
            <a:endParaRPr lang="sl-SI" dirty="0" smtClean="0">
              <a:solidFill>
                <a:schemeClr val="accent1"/>
              </a:solidFill>
            </a:endParaRPr>
          </a:p>
          <a:p>
            <a:pPr marL="0" indent="0">
              <a:buNone/>
            </a:pPr>
            <a:endParaRPr lang="sl-SI" dirty="0">
              <a:solidFill>
                <a:schemeClr val="accent1"/>
              </a:solidFill>
            </a:endParaRPr>
          </a:p>
          <a:p>
            <a:pPr marL="0" indent="0">
              <a:buNone/>
            </a:pPr>
            <a:endParaRPr lang="sl-SI" dirty="0" smtClean="0">
              <a:solidFill>
                <a:schemeClr val="accent1"/>
              </a:solidFill>
            </a:endParaRPr>
          </a:p>
          <a:p>
            <a:pPr marL="0" indent="0">
              <a:buNone/>
            </a:pPr>
            <a:endParaRPr lang="sl-SI" sz="1400" dirty="0"/>
          </a:p>
          <a:p>
            <a:pPr marL="0" indent="0">
              <a:buNone/>
            </a:pPr>
            <a:endParaRPr lang="sl-SI" sz="1400" dirty="0"/>
          </a:p>
          <a:p>
            <a:pPr marL="0" indent="0">
              <a:buNone/>
            </a:pPr>
            <a:endParaRPr lang="sl-SI" sz="1400" dirty="0">
              <a:solidFill>
                <a:schemeClr val="accent1"/>
              </a:solidFill>
            </a:endParaRPr>
          </a:p>
        </p:txBody>
      </p:sp>
      <p:sp>
        <p:nvSpPr>
          <p:cNvPr id="6" name="Content Placeholder 2"/>
          <p:cNvSpPr txBox="1">
            <a:spLocks/>
          </p:cNvSpPr>
          <p:nvPr/>
        </p:nvSpPr>
        <p:spPr>
          <a:xfrm>
            <a:off x="6109168" y="195308"/>
            <a:ext cx="5181600" cy="6303146"/>
          </a:xfrm>
          <a:prstGeom prst="rect">
            <a:avLst/>
          </a:prstGeom>
          <a:ln w="28575">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sl-SI" dirty="0">
              <a:solidFill>
                <a:schemeClr val="accent1"/>
              </a:solidFill>
            </a:endParaRPr>
          </a:p>
        </p:txBody>
      </p:sp>
      <p:sp>
        <p:nvSpPr>
          <p:cNvPr id="7" name="Rectangle 6"/>
          <p:cNvSpPr/>
          <p:nvPr/>
        </p:nvSpPr>
        <p:spPr>
          <a:xfrm>
            <a:off x="6096000" y="275181"/>
            <a:ext cx="4983332" cy="1477328"/>
          </a:xfrm>
          <a:prstGeom prst="rect">
            <a:avLst/>
          </a:prstGeom>
        </p:spPr>
        <p:txBody>
          <a:bodyPr wrap="square">
            <a:spAutoFit/>
          </a:bodyPr>
          <a:lstStyle/>
          <a:p>
            <a:r>
              <a:rPr lang="en-US" dirty="0"/>
              <a:t>1. Put Beam X1 and Beam X2 onto assembly table </a:t>
            </a:r>
            <a:r>
              <a:rPr lang="en-US" dirty="0" smtClean="0"/>
              <a:t>approximately </a:t>
            </a:r>
            <a:r>
              <a:rPr lang="en-US" dirty="0"/>
              <a:t>1160mm apart to each other in a fashion that surfaces S4 of both parts will be oriented to each other. S1 surfaces should be oriented upwards. See picture.</a:t>
            </a:r>
            <a:endParaRPr lang="sl-SI" dirty="0"/>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94043770"/>
              </p:ext>
            </p:extLst>
          </p:nvPr>
        </p:nvGraphicFramePr>
        <p:xfrm>
          <a:off x="966038" y="681595"/>
          <a:ext cx="4823460" cy="4226560"/>
        </p:xfrm>
        <a:graphic>
          <a:graphicData uri="http://schemas.openxmlformats.org/drawingml/2006/table">
            <a:tbl>
              <a:tblPr>
                <a:tableStyleId>{5C22544A-7EE6-4342-B048-85BDC9FD1C3A}</a:tableStyleId>
              </a:tblPr>
              <a:tblGrid>
                <a:gridCol w="830580"/>
                <a:gridCol w="2011680"/>
                <a:gridCol w="1371600"/>
                <a:gridCol w="609600"/>
              </a:tblGrid>
              <a:tr h="0">
                <a:tc>
                  <a:txBody>
                    <a:bodyPr/>
                    <a:lstStyle/>
                    <a:p>
                      <a:pPr>
                        <a:spcAft>
                          <a:spcPts val="0"/>
                        </a:spcAft>
                      </a:pPr>
                      <a:r>
                        <a:rPr lang="en-US" sz="1200" kern="150" dirty="0">
                          <a:effectLst/>
                        </a:rPr>
                        <a:t>ITEM NO.</a:t>
                      </a:r>
                      <a:endParaRPr lang="sl-SI" sz="12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PART NUMBER</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DESCRIPTION</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QTY</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dirty="0">
                          <a:effectLst/>
                        </a:rPr>
                        <a:t>1</a:t>
                      </a:r>
                      <a:endParaRPr lang="sl-SI" sz="12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Beam X - Main</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lnSpc>
                          <a:spcPct val="120000"/>
                        </a:lnSpc>
                        <a:spcAft>
                          <a:spcPts val="0"/>
                        </a:spcAft>
                      </a:pPr>
                      <a:r>
                        <a:rPr lang="en-US" sz="1200" kern="150">
                          <a:effectLst/>
                        </a:rPr>
                        <a:t>Beam X1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3</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lnSpc>
                          <a:spcPct val="120000"/>
                        </a:lnSpc>
                        <a:spcAft>
                          <a:spcPts val="0"/>
                        </a:spcAft>
                      </a:pPr>
                      <a:r>
                        <a:rPr lang="en-US" sz="1200" kern="150">
                          <a:effectLst/>
                        </a:rPr>
                        <a:t>Beam X2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lnSpc>
                          <a:spcPct val="120000"/>
                        </a:lnSpc>
                        <a:spcAft>
                          <a:spcPts val="0"/>
                        </a:spcAft>
                      </a:pPr>
                      <a:r>
                        <a:rPr lang="en-US" sz="1200" kern="150">
                          <a:effectLst/>
                        </a:rPr>
                        <a:t>Beam Y</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5</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Trolley X</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6</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Trolley Y</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7</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lnSpc>
                          <a:spcPct val="120000"/>
                        </a:lnSpc>
                        <a:spcAft>
                          <a:spcPts val="0"/>
                        </a:spcAft>
                      </a:pPr>
                      <a:r>
                        <a:rPr lang="en-US" sz="1200" kern="150">
                          <a:effectLst/>
                        </a:rPr>
                        <a:t>Tightener - right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3</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8</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lnSpc>
                          <a:spcPct val="120000"/>
                        </a:lnSpc>
                        <a:spcAft>
                          <a:spcPts val="0"/>
                        </a:spcAft>
                      </a:pPr>
                      <a:r>
                        <a:rPr lang="en-US" sz="1200" kern="150">
                          <a:effectLst/>
                        </a:rPr>
                        <a:t>Tightener - left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3</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10</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DIN 933 M8x100 Grade A 8.8</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M8 Hex Bolt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11</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DIN 933 M8x60 Grade A 8.8</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M8 Hex Bolt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10</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12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DIN 933 M8x55 Grade A 8.8</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M8 Hex Bolt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13</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DIN 933 M8x50 Grade A 8.8</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M8 Hex Bolt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2</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14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DIN 934 M8 8.8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M8 Hex Nut</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18</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r h="0">
                <a:tc>
                  <a:txBody>
                    <a:bodyPr/>
                    <a:lstStyle/>
                    <a:p>
                      <a:pPr>
                        <a:spcAft>
                          <a:spcPts val="0"/>
                        </a:spcAft>
                      </a:pPr>
                      <a:r>
                        <a:rPr lang="en-US" sz="1200" kern="150">
                          <a:effectLst/>
                        </a:rPr>
                        <a:t>15</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nchor="ctr"/>
                </a:tc>
                <a:tc>
                  <a:txBody>
                    <a:bodyPr/>
                    <a:lstStyle/>
                    <a:p>
                      <a:pPr>
                        <a:spcAft>
                          <a:spcPts val="0"/>
                        </a:spcAft>
                      </a:pPr>
                      <a:r>
                        <a:rPr lang="en-US" sz="1200" kern="150">
                          <a:effectLst/>
                        </a:rPr>
                        <a:t>DIN 125 8.4</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nchor="ctr"/>
                </a:tc>
                <a:tc>
                  <a:txBody>
                    <a:bodyPr/>
                    <a:lstStyle/>
                    <a:p>
                      <a:pPr>
                        <a:spcAft>
                          <a:spcPts val="0"/>
                        </a:spcAft>
                      </a:pPr>
                      <a:r>
                        <a:rPr lang="en-US" sz="1200" kern="150">
                          <a:effectLst/>
                        </a:rPr>
                        <a:t> </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nchor="ctr"/>
                </a:tc>
                <a:tc>
                  <a:txBody>
                    <a:bodyPr/>
                    <a:lstStyle/>
                    <a:p>
                      <a:pPr>
                        <a:spcAft>
                          <a:spcPts val="0"/>
                        </a:spcAft>
                      </a:pPr>
                      <a:r>
                        <a:rPr lang="en-US" sz="1200" kern="150">
                          <a:effectLst/>
                        </a:rPr>
                        <a:t>10</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nchor="ctr"/>
                </a:tc>
              </a:tr>
              <a:tr h="0">
                <a:tc>
                  <a:txBody>
                    <a:bodyPr/>
                    <a:lstStyle/>
                    <a:p>
                      <a:pPr>
                        <a:spcAft>
                          <a:spcPts val="0"/>
                        </a:spcAft>
                      </a:pPr>
                      <a:r>
                        <a:rPr lang="en-US" sz="1200" kern="150">
                          <a:effectLst/>
                        </a:rPr>
                        <a:t>16</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Turnbuckle M6</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a:effectLst/>
                        </a:rPr>
                        <a:t>M6 2x Eye70 mm</a:t>
                      </a:r>
                      <a:endParaRPr lang="sl-SI" sz="1200" kern="15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c>
                  <a:txBody>
                    <a:bodyPr/>
                    <a:lstStyle/>
                    <a:p>
                      <a:pPr>
                        <a:spcAft>
                          <a:spcPts val="0"/>
                        </a:spcAft>
                      </a:pPr>
                      <a:r>
                        <a:rPr lang="en-US" sz="1200" kern="150" dirty="0">
                          <a:effectLst/>
                        </a:rPr>
                        <a:t>2</a:t>
                      </a:r>
                      <a:endParaRPr lang="sl-SI" sz="12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34925" marR="34925" marT="34925" marB="34925"/>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7666" y="1752509"/>
            <a:ext cx="3420000" cy="228114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7666" y="4117521"/>
            <a:ext cx="3420000" cy="2281140"/>
          </a:xfrm>
          <a:prstGeom prst="rect">
            <a:avLst/>
          </a:prstGeom>
        </p:spPr>
      </p:pic>
    </p:spTree>
    <p:extLst>
      <p:ext uri="{BB962C8B-B14F-4D97-AF65-F5344CB8AC3E}">
        <p14:creationId xmlns:p14="http://schemas.microsoft.com/office/powerpoint/2010/main" val="3193869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73223" y="161777"/>
            <a:ext cx="5181600" cy="4570021"/>
          </a:xfrm>
          <a:prstGeom prst="rect">
            <a:avLst/>
          </a:prstGeom>
          <a:ln w="28575">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sl-SI" sz="1800" dirty="0"/>
              <a:t>6</a:t>
            </a:r>
            <a:r>
              <a:rPr lang="en-US" sz="1800" dirty="0"/>
              <a:t>. </a:t>
            </a:r>
            <a:r>
              <a:rPr lang="sl-SI" sz="1800" dirty="0"/>
              <a:t>Start with 2,5mm hole, first drilll hole through top surface then through bottom surface.</a:t>
            </a:r>
          </a:p>
          <a:p>
            <a:pPr marL="0" indent="0">
              <a:buNone/>
            </a:pPr>
            <a:endParaRPr lang="sl-SI" sz="1800" dirty="0"/>
          </a:p>
        </p:txBody>
      </p:sp>
      <p:sp>
        <p:nvSpPr>
          <p:cNvPr id="10" name="Content Placeholder 2"/>
          <p:cNvSpPr>
            <a:spLocks noGrp="1"/>
          </p:cNvSpPr>
          <p:nvPr>
            <p:ph sz="half" idx="1"/>
          </p:nvPr>
        </p:nvSpPr>
        <p:spPr>
          <a:xfrm>
            <a:off x="5967023" y="161779"/>
            <a:ext cx="5165575" cy="5005025"/>
          </a:xfrm>
          <a:ln w="28575">
            <a:solidFill>
              <a:schemeClr val="accent1"/>
            </a:solidFill>
          </a:ln>
        </p:spPr>
        <p:txBody>
          <a:bodyPr>
            <a:normAutofit/>
          </a:bodyPr>
          <a:lstStyle/>
          <a:p>
            <a:pPr marL="0" lvl="0" indent="0">
              <a:buNone/>
            </a:pPr>
            <a:r>
              <a:rPr lang="sl-SI" sz="1800" dirty="0"/>
              <a:t>7</a:t>
            </a:r>
            <a:r>
              <a:rPr lang="en-US" sz="1800" dirty="0" smtClean="0"/>
              <a:t>. </a:t>
            </a:r>
            <a:r>
              <a:rPr lang="sl-SI" sz="1800" dirty="0"/>
              <a:t>Continue with drilling 5,5 mm hole, first drilll hole through top surface then through bottom surface</a:t>
            </a:r>
            <a:r>
              <a:rPr lang="sl-SI" sz="1800" dirty="0" smtClean="0"/>
              <a:t>.</a:t>
            </a:r>
          </a:p>
          <a:p>
            <a:pPr marL="0" indent="0">
              <a:buNone/>
            </a:pPr>
            <a:r>
              <a:rPr lang="sl-SI" sz="1800" dirty="0" smtClean="0"/>
              <a:t>8. Continue </a:t>
            </a:r>
            <a:r>
              <a:rPr lang="sl-SI" sz="1800" dirty="0"/>
              <a:t>with drilling 6,5 mm hole, first drilll hole through top surface then through bottom surface.</a:t>
            </a:r>
          </a:p>
          <a:p>
            <a:pPr marL="0" lvl="0" indent="0">
              <a:buNone/>
            </a:pPr>
            <a:endParaRPr lang="sl-SI" sz="1800" dirty="0" smtClean="0"/>
          </a:p>
          <a:p>
            <a:pPr marL="0" lvl="0" indent="0">
              <a:buNone/>
            </a:pPr>
            <a:endParaRPr lang="sl-SI" sz="1800" dirty="0"/>
          </a:p>
          <a:p>
            <a:pPr marL="0" indent="0">
              <a:buNone/>
            </a:pPr>
            <a:endParaRPr lang="sl-SI" sz="1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423" y="852256"/>
            <a:ext cx="4957200" cy="37179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49810" y="840672"/>
            <a:ext cx="3600000" cy="4800000"/>
          </a:xfrm>
          <a:prstGeom prst="rect">
            <a:avLst/>
          </a:prstGeom>
        </p:spPr>
      </p:pic>
    </p:spTree>
    <p:extLst>
      <p:ext uri="{BB962C8B-B14F-4D97-AF65-F5344CB8AC3E}">
        <p14:creationId xmlns:p14="http://schemas.microsoft.com/office/powerpoint/2010/main" val="10958020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9"/>
            <a:ext cx="5181600" cy="4616388"/>
          </a:xfrm>
          <a:ln w="28575">
            <a:solidFill>
              <a:schemeClr val="accent1"/>
            </a:solidFill>
          </a:ln>
        </p:spPr>
        <p:txBody>
          <a:bodyPr>
            <a:normAutofit/>
          </a:bodyPr>
          <a:lstStyle/>
          <a:p>
            <a:pPr marL="0" indent="0">
              <a:buNone/>
            </a:pPr>
            <a:r>
              <a:rPr lang="en-US" sz="1800" dirty="0"/>
              <a:t>3. Take second trolley Y and put on another Beam Y. Surface S1 of Beam for trolley (where motor is mount) should be oriented together with surface S2 of Beam Y.</a:t>
            </a:r>
            <a:endParaRPr lang="sl-SI" sz="1800" dirty="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8"/>
            <a:ext cx="5181600" cy="4323426"/>
          </a:xfrm>
          <a:ln w="28575">
            <a:solidFill>
              <a:schemeClr val="accent1"/>
            </a:solidFill>
          </a:ln>
        </p:spPr>
        <p:txBody>
          <a:bodyPr>
            <a:normAutofit/>
          </a:bodyPr>
          <a:lstStyle/>
          <a:p>
            <a:pPr marL="0" indent="0">
              <a:buNone/>
            </a:pPr>
            <a:r>
              <a:rPr lang="en-US" sz="1800" dirty="0"/>
              <a:t>2. Take one trolley Y and put on Beam Y. Surface S1 of Beam for trolley (where motor is mount) should be oriented together with surface S4 of Beam Y.</a:t>
            </a:r>
            <a:endParaRPr lang="sl-SI" sz="1800" dirty="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1030901"/>
            <a:ext cx="4957200" cy="33064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1333593"/>
            <a:ext cx="4957200" cy="3306452"/>
          </a:xfrm>
          <a:prstGeom prst="rect">
            <a:avLst/>
          </a:prstGeom>
        </p:spPr>
      </p:pic>
    </p:spTree>
    <p:extLst>
      <p:ext uri="{BB962C8B-B14F-4D97-AF65-F5344CB8AC3E}">
        <p14:creationId xmlns:p14="http://schemas.microsoft.com/office/powerpoint/2010/main" val="9461711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6454065"/>
          </a:xfrm>
          <a:ln w="28575">
            <a:solidFill>
              <a:schemeClr val="accent1"/>
            </a:solidFill>
          </a:ln>
        </p:spPr>
        <p:txBody>
          <a:bodyPr>
            <a:normAutofit/>
          </a:bodyPr>
          <a:lstStyle/>
          <a:p>
            <a:pPr marL="0" indent="0">
              <a:buNone/>
            </a:pPr>
            <a:r>
              <a:rPr lang="en-US" sz="1800" dirty="0"/>
              <a:t>5. Mount together first corner of the frame with DIN 933 M8x100 Grade A 8.8 screw, DIN 934 M8 8.8 nut and DIN 125 8.4 washer. Before screwing put </a:t>
            </a:r>
            <a:r>
              <a:rPr lang="en-US" sz="1800" dirty="0" err="1"/>
              <a:t>tightener</a:t>
            </a:r>
            <a:r>
              <a:rPr lang="en-US" sz="1800" dirty="0"/>
              <a:t> on top of the Beam Y. Make sure that </a:t>
            </a:r>
            <a:r>
              <a:rPr lang="en-US" sz="1800" dirty="0" err="1"/>
              <a:t>tighteners</a:t>
            </a:r>
            <a:r>
              <a:rPr lang="en-US" sz="1800" dirty="0"/>
              <a:t> are facing outwards of the construction and to each other – see picture.</a:t>
            </a:r>
            <a:endParaRPr lang="sl-SI" sz="1800" dirty="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8"/>
            <a:ext cx="5181600" cy="6454066"/>
          </a:xfrm>
          <a:ln w="28575">
            <a:solidFill>
              <a:schemeClr val="accent1"/>
            </a:solidFill>
          </a:ln>
        </p:spPr>
        <p:txBody>
          <a:bodyPr>
            <a:normAutofit/>
          </a:bodyPr>
          <a:lstStyle/>
          <a:p>
            <a:pPr marL="0" indent="0">
              <a:buNone/>
            </a:pPr>
            <a:r>
              <a:rPr lang="en-US" sz="1800" dirty="0"/>
              <a:t>4. Put both Beam Y with trolleys on prepared X1 and X2 beams in a fashion that both motors will facing outwards of the frame and that the holes for mounting turnbuckle will be in the same corner.</a:t>
            </a: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7877" y="4075942"/>
            <a:ext cx="3600000" cy="2401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7877" y="1431488"/>
            <a:ext cx="3600000" cy="24012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4400" y="1829891"/>
            <a:ext cx="4957200" cy="3306452"/>
          </a:xfrm>
          <a:prstGeom prst="rect">
            <a:avLst/>
          </a:prstGeom>
        </p:spPr>
      </p:pic>
    </p:spTree>
    <p:extLst>
      <p:ext uri="{BB962C8B-B14F-4D97-AF65-F5344CB8AC3E}">
        <p14:creationId xmlns:p14="http://schemas.microsoft.com/office/powerpoint/2010/main" val="22906777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95308"/>
            <a:ext cx="5181600" cy="4128117"/>
          </a:xfrm>
          <a:ln w="28575">
            <a:solidFill>
              <a:schemeClr val="accent1"/>
            </a:solidFill>
          </a:ln>
        </p:spPr>
        <p:txBody>
          <a:bodyPr/>
          <a:lstStyle/>
          <a:p>
            <a:pPr marL="0" indent="0">
              <a:buNone/>
            </a:pPr>
            <a:r>
              <a:rPr lang="en-US" sz="1800" dirty="0"/>
              <a:t>6. Proceed with screwing three remaining corners with </a:t>
            </a:r>
            <a:r>
              <a:rPr lang="en-US" sz="1800" dirty="0" err="1"/>
              <a:t>tighteners</a:t>
            </a:r>
            <a:r>
              <a:rPr lang="en-US" sz="1800" dirty="0"/>
              <a:t>.</a:t>
            </a:r>
            <a:endParaRPr lang="sl-SI" sz="1800" dirty="0"/>
          </a:p>
          <a:p>
            <a:pPr marL="0" indent="0">
              <a:buNone/>
            </a:pPr>
            <a:endParaRPr lang="sl-SI"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400" y="906613"/>
            <a:ext cx="4957200" cy="3306452"/>
          </a:xfrm>
          <a:prstGeom prst="rect">
            <a:avLst/>
          </a:prstGeom>
        </p:spPr>
      </p:pic>
      <p:sp>
        <p:nvSpPr>
          <p:cNvPr id="7" name="Content Placeholder 3"/>
          <p:cNvSpPr>
            <a:spLocks noGrp="1"/>
          </p:cNvSpPr>
          <p:nvPr>
            <p:ph sz="half" idx="2"/>
          </p:nvPr>
        </p:nvSpPr>
        <p:spPr>
          <a:xfrm>
            <a:off x="6172200" y="159799"/>
            <a:ext cx="5181600" cy="4563122"/>
          </a:xfrm>
          <a:ln w="28575">
            <a:solidFill>
              <a:schemeClr val="accent1"/>
            </a:solidFill>
          </a:ln>
        </p:spPr>
        <p:txBody>
          <a:bodyPr>
            <a:normAutofit/>
          </a:bodyPr>
          <a:lstStyle/>
          <a:p>
            <a:pPr marL="0" indent="0">
              <a:buNone/>
            </a:pPr>
            <a:r>
              <a:rPr lang="en-US" sz="1800" dirty="0"/>
              <a:t>7. With DIN 933 M8x60 Grade A 8.8 screws, DIN 934 M8 8.8 nuts and DIN 125 8.4 washers mount both turnbuckles in the corners, use designated holes A3 and A4 on Beam X2 and B1 on Beam Y.</a:t>
            </a:r>
            <a:endParaRPr lang="sl-SI" sz="1800" dirty="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1289204"/>
            <a:ext cx="4957200" cy="3306452"/>
          </a:xfrm>
          <a:prstGeom prst="rect">
            <a:avLst/>
          </a:prstGeom>
        </p:spPr>
      </p:pic>
    </p:spTree>
    <p:extLst>
      <p:ext uri="{BB962C8B-B14F-4D97-AF65-F5344CB8AC3E}">
        <p14:creationId xmlns:p14="http://schemas.microsoft.com/office/powerpoint/2010/main" val="38964937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9"/>
            <a:ext cx="5181600" cy="5655076"/>
          </a:xfrm>
          <a:ln w="28575">
            <a:solidFill>
              <a:schemeClr val="accent1"/>
            </a:solidFill>
          </a:ln>
        </p:spPr>
        <p:txBody>
          <a:bodyPr>
            <a:normAutofit/>
          </a:bodyPr>
          <a:lstStyle/>
          <a:p>
            <a:pPr marL="0" indent="0">
              <a:buNone/>
            </a:pPr>
            <a:r>
              <a:rPr lang="en-US" sz="1600" dirty="0"/>
              <a:t>9. Put Trolley X on Beam X – Main. Surface S1 of Beam for trolleys (surface where motor is mount) should be at the same side as surface S2 of Beam X – Main.</a:t>
            </a:r>
            <a:endParaRPr lang="sl-SI" sz="1600" dirty="0"/>
          </a:p>
          <a:p>
            <a:pPr marL="0" indent="0">
              <a:buNone/>
            </a:pPr>
            <a:r>
              <a:rPr lang="en-US" sz="1600" dirty="0"/>
              <a:t>10. Mount Beam X – Main to the Y Trolleys in a manner that motor will face Beam X1. Before screwing put on </a:t>
            </a:r>
            <a:r>
              <a:rPr lang="en-US" sz="1600" dirty="0" err="1"/>
              <a:t>tighteners</a:t>
            </a:r>
            <a:r>
              <a:rPr lang="en-US" sz="1600" dirty="0"/>
              <a:t> like shown in picture. For holes A1 and A2 use two DIN 933 M8x55 Grade A 8.8 screws, DIN 934 M8 8.8 nut and DIN 125 8.4 washer, for holes B1 and B2 use two DIN 933 M8x50 Grade A 8.8 screws and DIN 934 M8 8.8 nut.</a:t>
            </a:r>
            <a:endParaRPr lang="sl-SI" sz="16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6258757"/>
          </a:xfrm>
          <a:ln w="28575">
            <a:solidFill>
              <a:schemeClr val="accent1"/>
            </a:solidFill>
          </a:ln>
        </p:spPr>
        <p:txBody>
          <a:bodyPr>
            <a:normAutofit/>
          </a:bodyPr>
          <a:lstStyle/>
          <a:p>
            <a:pPr marL="0" indent="0">
              <a:buNone/>
            </a:pPr>
            <a:r>
              <a:rPr lang="en-US" sz="1800" dirty="0"/>
              <a:t>8. Screw turnbuckles to achieve parallelism of frame. Use carpenter meter for measurements.</a:t>
            </a: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853482"/>
            <a:ext cx="4957200" cy="33064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877" y="4448824"/>
            <a:ext cx="2520000" cy="168084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9277" y="4448824"/>
            <a:ext cx="2520000" cy="168084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4400" y="2409054"/>
            <a:ext cx="4957200" cy="3306452"/>
          </a:xfrm>
          <a:prstGeom prst="rect">
            <a:avLst/>
          </a:prstGeom>
        </p:spPr>
      </p:pic>
    </p:spTree>
    <p:extLst>
      <p:ext uri="{BB962C8B-B14F-4D97-AF65-F5344CB8AC3E}">
        <p14:creationId xmlns:p14="http://schemas.microsoft.com/office/powerpoint/2010/main" val="4311620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9"/>
            <a:ext cx="5181600" cy="4048218"/>
          </a:xfrm>
          <a:ln w="28575">
            <a:solidFill>
              <a:schemeClr val="accent1"/>
            </a:solidFill>
          </a:ln>
        </p:spPr>
        <p:txBody>
          <a:bodyPr>
            <a:normAutofit/>
          </a:bodyPr>
          <a:lstStyle/>
          <a:p>
            <a:pPr marL="0" indent="0">
              <a:buNone/>
            </a:pPr>
            <a:r>
              <a:rPr lang="en-US" sz="1800" dirty="0" smtClean="0"/>
              <a:t>12. Tighten timing belts with M6 screw on </a:t>
            </a:r>
            <a:r>
              <a:rPr lang="en-US" sz="1800" dirty="0" err="1" smtClean="0"/>
              <a:t>tighteners</a:t>
            </a:r>
            <a:r>
              <a:rPr lang="en-US" sz="1800" dirty="0" smtClean="0"/>
              <a:t>. </a:t>
            </a:r>
            <a:endParaRPr lang="sl-SI" sz="1800" dirty="0" smtClean="0"/>
          </a:p>
          <a:p>
            <a:pPr marL="0" indent="0">
              <a:buNone/>
            </a:pPr>
            <a:endParaRPr lang="sl-SI" sz="1800" dirty="0" smtClean="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8"/>
            <a:ext cx="5181600" cy="4048220"/>
          </a:xfrm>
          <a:ln w="28575">
            <a:solidFill>
              <a:schemeClr val="accent1"/>
            </a:solidFill>
          </a:ln>
        </p:spPr>
        <p:txBody>
          <a:bodyPr>
            <a:normAutofit/>
          </a:bodyPr>
          <a:lstStyle/>
          <a:p>
            <a:pPr marL="0" indent="0">
              <a:buNone/>
            </a:pPr>
            <a:r>
              <a:rPr lang="en-US" sz="1800" dirty="0"/>
              <a:t>11. Feed timing belt into the trolleys and secure them onto the </a:t>
            </a:r>
            <a:r>
              <a:rPr lang="en-US" sz="1800" dirty="0" err="1"/>
              <a:t>tighteners</a:t>
            </a:r>
            <a:r>
              <a:rPr lang="en-US" sz="1800" dirty="0"/>
              <a:t>.</a:t>
            </a:r>
            <a:endParaRPr lang="sl-SI" sz="1800" dirty="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a:p>
            <a:pPr marL="0" indent="0">
              <a:buNone/>
            </a:pPr>
            <a:endParaRPr lang="sl-SI" sz="1800" dirty="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799198"/>
            <a:ext cx="4957200" cy="33064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799198"/>
            <a:ext cx="4957200" cy="3306452"/>
          </a:xfrm>
          <a:prstGeom prst="rect">
            <a:avLst/>
          </a:prstGeom>
        </p:spPr>
      </p:pic>
    </p:spTree>
    <p:extLst>
      <p:ext uri="{BB962C8B-B14F-4D97-AF65-F5344CB8AC3E}">
        <p14:creationId xmlns:p14="http://schemas.microsoft.com/office/powerpoint/2010/main" val="19792427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l-SI" sz="2700" dirty="0" smtClean="0">
                <a:solidFill>
                  <a:schemeClr val="accent1"/>
                </a:solidFill>
              </a:rPr>
              <a:t>2.</a:t>
            </a:r>
            <a:r>
              <a:rPr lang="sl-SI" sz="2700" b="1" dirty="0">
                <a:solidFill>
                  <a:schemeClr val="accent1"/>
                </a:solidFill>
              </a:rPr>
              <a:t>4</a:t>
            </a:r>
            <a:r>
              <a:rPr lang="sl-SI" sz="2700" b="1" dirty="0" smtClean="0">
                <a:solidFill>
                  <a:schemeClr val="accent1"/>
                </a:solidFill>
              </a:rPr>
              <a:t> Z axis assembly</a:t>
            </a:r>
            <a:r>
              <a:rPr lang="sl-SI" sz="2800" dirty="0" smtClean="0"/>
              <a:t/>
            </a:r>
            <a:br>
              <a:rPr lang="sl-SI" sz="2800" dirty="0" smtClean="0"/>
            </a:br>
            <a:endParaRPr lang="sl-SI" dirty="0"/>
          </a:p>
        </p:txBody>
      </p:sp>
      <p:sp>
        <p:nvSpPr>
          <p:cNvPr id="3" name="Content Placeholder 2"/>
          <p:cNvSpPr>
            <a:spLocks noGrp="1"/>
          </p:cNvSpPr>
          <p:nvPr>
            <p:ph idx="1"/>
          </p:nvPr>
        </p:nvSpPr>
        <p:spPr>
          <a:xfrm>
            <a:off x="838199" y="1189608"/>
            <a:ext cx="10658383" cy="5477521"/>
          </a:xfrm>
          <a:ln w="28575">
            <a:solidFill>
              <a:schemeClr val="accent1"/>
            </a:solidFill>
          </a:ln>
        </p:spPr>
        <p:txBody>
          <a:bodyPr>
            <a:normAutofit/>
          </a:bodyPr>
          <a:lstStyle/>
          <a:p>
            <a:pPr marL="0" indent="0">
              <a:buNone/>
            </a:pPr>
            <a:r>
              <a:rPr lang="en-US" sz="1800" i="1" dirty="0"/>
              <a:t>Quantity: 1 piece</a:t>
            </a:r>
            <a:endParaRPr lang="sl-SI" sz="1800" dirty="0"/>
          </a:p>
          <a:p>
            <a:pPr marL="0" indent="0">
              <a:buNone/>
            </a:pPr>
            <a:r>
              <a:rPr lang="en-US" sz="1800" i="1" dirty="0"/>
              <a:t>Technical </a:t>
            </a:r>
            <a:r>
              <a:rPr lang="en-US" sz="1800" i="1" dirty="0" smtClean="0"/>
              <a:t>drawings:</a:t>
            </a:r>
            <a:r>
              <a:rPr lang="sl-SI" sz="1800" i="1" dirty="0" smtClean="0"/>
              <a:t>  Z axis</a:t>
            </a:r>
            <a:endParaRPr lang="sl-SI" sz="1800" dirty="0"/>
          </a:p>
          <a:p>
            <a:pPr marL="0" indent="0">
              <a:buNone/>
            </a:pPr>
            <a:r>
              <a:rPr lang="en-US" sz="1800" dirty="0" smtClean="0"/>
              <a:t>Tools</a:t>
            </a:r>
            <a:r>
              <a:rPr lang="en-US" sz="1800" dirty="0"/>
              <a:t>:</a:t>
            </a:r>
            <a:endParaRPr lang="sl-SI" sz="1800" dirty="0"/>
          </a:p>
          <a:p>
            <a:pPr marL="0" lvl="0" indent="0">
              <a:buNone/>
            </a:pPr>
            <a:r>
              <a:rPr lang="sl-SI" sz="1800" dirty="0" smtClean="0"/>
              <a:t>- </a:t>
            </a:r>
            <a:r>
              <a:rPr lang="en-US" sz="1800" dirty="0" smtClean="0"/>
              <a:t>Phillips screwdriver</a:t>
            </a:r>
            <a:endParaRPr lang="sl-SI" sz="1800" dirty="0"/>
          </a:p>
          <a:p>
            <a:pPr marL="0" lvl="0" indent="0">
              <a:buNone/>
            </a:pPr>
            <a:r>
              <a:rPr lang="sl-SI" sz="1800" dirty="0" smtClean="0"/>
              <a:t>- </a:t>
            </a:r>
            <a:r>
              <a:rPr lang="en-US" sz="1800" dirty="0" smtClean="0"/>
              <a:t>Hex </a:t>
            </a:r>
            <a:r>
              <a:rPr lang="en-US" sz="1800" dirty="0"/>
              <a:t>screwdriver</a:t>
            </a:r>
            <a:endParaRPr lang="sl-SI" sz="1800" dirty="0"/>
          </a:p>
          <a:p>
            <a:pPr marL="0" lvl="0" indent="0">
              <a:buNone/>
            </a:pPr>
            <a:r>
              <a:rPr lang="sl-SI" sz="1800" dirty="0" smtClean="0"/>
              <a:t>- </a:t>
            </a:r>
            <a:r>
              <a:rPr lang="en-US" sz="1800" dirty="0" smtClean="0"/>
              <a:t>Combination </a:t>
            </a:r>
            <a:r>
              <a:rPr lang="en-US" sz="1800" dirty="0"/>
              <a:t>spanner 10, 13 </a:t>
            </a:r>
            <a:endParaRPr lang="sl-SI" sz="1800" dirty="0"/>
          </a:p>
          <a:p>
            <a:pPr marL="0" indent="0">
              <a:buNone/>
              <a:tabLst>
                <a:tab pos="10315575" algn="l"/>
              </a:tabLst>
            </a:pPr>
            <a:endParaRPr lang="sl-SI" sz="1800" dirty="0"/>
          </a:p>
          <a:p>
            <a:pPr marL="0" indent="0">
              <a:buNone/>
            </a:pPr>
            <a:endParaRPr lang="sl-SI"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7489" y="2157275"/>
            <a:ext cx="5426311" cy="3619350"/>
          </a:xfrm>
          <a:prstGeom prst="rect">
            <a:avLst/>
          </a:prstGeom>
        </p:spPr>
      </p:pic>
    </p:spTree>
    <p:extLst>
      <p:ext uri="{BB962C8B-B14F-4D97-AF65-F5344CB8AC3E}">
        <p14:creationId xmlns:p14="http://schemas.microsoft.com/office/powerpoint/2010/main" val="29686466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86968" y="195308"/>
            <a:ext cx="5181600" cy="6303146"/>
          </a:xfrm>
          <a:ln w="28575">
            <a:solidFill>
              <a:schemeClr val="accent1"/>
            </a:solidFill>
          </a:ln>
        </p:spPr>
        <p:txBody>
          <a:bodyPr/>
          <a:lstStyle/>
          <a:p>
            <a:pPr marL="0" indent="0">
              <a:buNone/>
            </a:pPr>
            <a:r>
              <a:rPr lang="sl-SI" sz="2300" dirty="0" smtClean="0">
                <a:solidFill>
                  <a:schemeClr val="accent1"/>
                </a:solidFill>
              </a:rPr>
              <a:t>Bill of materials – Z axis assembly</a:t>
            </a:r>
          </a:p>
          <a:p>
            <a:pPr marL="0" indent="0">
              <a:buNone/>
            </a:pPr>
            <a:endParaRPr lang="sl-SI" dirty="0" smtClean="0">
              <a:solidFill>
                <a:schemeClr val="accent1"/>
              </a:solidFill>
            </a:endParaRPr>
          </a:p>
          <a:p>
            <a:pPr marL="0" indent="0">
              <a:buNone/>
            </a:pPr>
            <a:endParaRPr lang="sl-SI" dirty="0">
              <a:solidFill>
                <a:schemeClr val="accent1"/>
              </a:solidFill>
            </a:endParaRPr>
          </a:p>
          <a:p>
            <a:pPr marL="0" indent="0">
              <a:buNone/>
            </a:pPr>
            <a:endParaRPr lang="sl-SI" dirty="0" smtClean="0">
              <a:solidFill>
                <a:schemeClr val="accent1"/>
              </a:solidFill>
            </a:endParaRPr>
          </a:p>
          <a:p>
            <a:pPr marL="0" indent="0">
              <a:buNone/>
            </a:pPr>
            <a:endParaRPr lang="sl-SI" dirty="0">
              <a:solidFill>
                <a:schemeClr val="accent1"/>
              </a:solidFill>
            </a:endParaRPr>
          </a:p>
          <a:p>
            <a:pPr marL="0" indent="0">
              <a:buNone/>
            </a:pPr>
            <a:endParaRPr lang="sl-SI" dirty="0" smtClean="0">
              <a:solidFill>
                <a:schemeClr val="accent1"/>
              </a:solidFill>
            </a:endParaRPr>
          </a:p>
          <a:p>
            <a:pPr marL="0" indent="0">
              <a:buNone/>
            </a:pPr>
            <a:endParaRPr lang="sl-SI" sz="1400" dirty="0"/>
          </a:p>
          <a:p>
            <a:pPr marL="0" indent="0">
              <a:buNone/>
            </a:pPr>
            <a:endParaRPr lang="sl-SI" sz="1400" dirty="0"/>
          </a:p>
          <a:p>
            <a:pPr marL="0" indent="0">
              <a:buNone/>
            </a:pPr>
            <a:endParaRPr lang="sl-SI" sz="1400" dirty="0">
              <a:solidFill>
                <a:schemeClr val="accent1"/>
              </a:solidFill>
            </a:endParaRP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852411247"/>
              </p:ext>
            </p:extLst>
          </p:nvPr>
        </p:nvGraphicFramePr>
        <p:xfrm>
          <a:off x="905529" y="793281"/>
          <a:ext cx="4992203" cy="5605380"/>
        </p:xfrm>
        <a:graphic>
          <a:graphicData uri="http://schemas.openxmlformats.org/drawingml/2006/table">
            <a:tbl>
              <a:tblPr>
                <a:tableStyleId>{5C22544A-7EE6-4342-B048-85BDC9FD1C3A}</a:tableStyleId>
              </a:tblPr>
              <a:tblGrid>
                <a:gridCol w="733356"/>
                <a:gridCol w="2220252"/>
                <a:gridCol w="1494185"/>
                <a:gridCol w="544410"/>
              </a:tblGrid>
              <a:tr h="155705">
                <a:tc>
                  <a:txBody>
                    <a:bodyPr/>
                    <a:lstStyle/>
                    <a:p>
                      <a:pPr>
                        <a:spcAft>
                          <a:spcPts val="0"/>
                        </a:spcAft>
                      </a:pPr>
                      <a:r>
                        <a:rPr lang="en-US" sz="800" kern="150">
                          <a:effectLst/>
                        </a:rPr>
                        <a:t>ITEM NO.</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PART NUMBER</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DESCRIPTION</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QTY</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Linear guide – big</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Linear guide – small</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3</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Base plate</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4</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Mounting plate for small guides</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5</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Fixing plate</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6</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spring stopper</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7</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motor mount</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8</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nut bracket</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9</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Torch mount</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10</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pusa</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11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Coupler 5 to 8 mm</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Flexible shaft coupler</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12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Hinge 40x40</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4</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13</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M8 Rod</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Threaded rod M8</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14</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934 M8 8.8</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M8 Hex Nut</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15</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934 M4 8.8</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M4 Hex Nut</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25</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16</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934 M3 8.8</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M3 Hex Nut</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4</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17</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125 4.3 Grade A</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M4 Washer Grade A</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17</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18</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562 M4</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M4 square thin nut</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23</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19</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7985 M5x25 Grade A2f</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20</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934 M5 8.8</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M5 Hex Nut</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21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912 M6x20</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22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125 6.4 Grade A</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M6 Washer Grade A</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23</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934 M6 8.8</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M6 Hex Nut</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24</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NEMA 17 Stepper Motor</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25</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7985 M3x12 Grade A2f</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dirty="0">
                          <a:effectLst/>
                        </a:rPr>
                        <a:t>Cross screw M3</a:t>
                      </a:r>
                      <a:endParaRPr lang="sl-SI" sz="8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4</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26</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912 M4x12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8</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27</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912 M4x16</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6</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28</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ISO 7049 8x22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29</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stopper for torch mount</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30</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912 M4x8</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14</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31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DIN 912 M4x25</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1</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32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Micro end switch</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dirty="0">
                          <a:effectLst/>
                        </a:rPr>
                        <a:t> </a:t>
                      </a:r>
                      <a:endParaRPr lang="sl-SI" sz="8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3</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33</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trigger for end switch</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34</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a:effectLst/>
                        </a:rPr>
                        <a:t>L - bracket</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 </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a:effectLst/>
                        </a:rPr>
                        <a:t>2</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r h="155705">
                <a:tc>
                  <a:txBody>
                    <a:bodyPr/>
                    <a:lstStyle/>
                    <a:p>
                      <a:pPr>
                        <a:spcAft>
                          <a:spcPts val="0"/>
                        </a:spcAft>
                      </a:pPr>
                      <a:r>
                        <a:rPr lang="en-US" sz="800" kern="150">
                          <a:effectLst/>
                        </a:rPr>
                        <a:t>35</a:t>
                      </a:r>
                      <a:endParaRPr lang="sl-SI" sz="800" kern="15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spcAft>
                          <a:spcPts val="0"/>
                        </a:spcAft>
                      </a:pPr>
                      <a:r>
                        <a:rPr lang="en-US" sz="800" kern="150" dirty="0">
                          <a:effectLst/>
                        </a:rPr>
                        <a:t>DIN 7985 TX M3x10</a:t>
                      </a:r>
                      <a:endParaRPr lang="sl-SI" sz="8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sl-SI" sz="800" kern="150" dirty="0" smtClean="0">
                          <a:effectLst/>
                        </a:rPr>
                        <a:t>Torx</a:t>
                      </a:r>
                      <a:r>
                        <a:rPr lang="sl-SI" sz="800" kern="150" baseline="0" dirty="0" smtClean="0">
                          <a:effectLst/>
                        </a:rPr>
                        <a:t> screw M3</a:t>
                      </a:r>
                      <a:r>
                        <a:rPr lang="en-US" sz="800" kern="150" dirty="0">
                          <a:effectLst/>
                        </a:rPr>
                        <a:t> </a:t>
                      </a:r>
                      <a:endParaRPr lang="sl-SI" sz="8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c>
                  <a:txBody>
                    <a:bodyPr/>
                    <a:lstStyle/>
                    <a:p>
                      <a:pPr algn="ctr">
                        <a:spcAft>
                          <a:spcPts val="0"/>
                        </a:spcAft>
                      </a:pPr>
                      <a:r>
                        <a:rPr lang="en-US" sz="800" kern="150" dirty="0">
                          <a:effectLst/>
                        </a:rPr>
                        <a:t>6</a:t>
                      </a:r>
                      <a:endParaRPr lang="sl-SI" sz="800" kern="150" dirty="0">
                        <a:effectLst/>
                        <a:latin typeface="Liberation Serif" panose="02020603050405020304" pitchFamily="18" charset="0"/>
                        <a:ea typeface="SimSun" panose="02010600030101010101" pitchFamily="2" charset="-122"/>
                        <a:cs typeface="Mangal" panose="02040503050203030202" pitchFamily="18" charset="0"/>
                      </a:endParaRPr>
                    </a:p>
                  </a:txBody>
                  <a:tcPr marL="44101" marR="44101" marT="0" marB="0"/>
                </a:tc>
              </a:tr>
            </a:tbl>
          </a:graphicData>
        </a:graphic>
      </p:graphicFrame>
    </p:spTree>
    <p:extLst>
      <p:ext uri="{BB962C8B-B14F-4D97-AF65-F5344CB8AC3E}">
        <p14:creationId xmlns:p14="http://schemas.microsoft.com/office/powerpoint/2010/main" val="39495364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6516209"/>
          </a:xfrm>
          <a:ln w="28575">
            <a:solidFill>
              <a:schemeClr val="accent1"/>
            </a:solidFill>
          </a:ln>
        </p:spPr>
        <p:txBody>
          <a:bodyPr>
            <a:normAutofit/>
          </a:bodyPr>
          <a:lstStyle/>
          <a:p>
            <a:pPr marL="0" indent="0">
              <a:buNone/>
            </a:pPr>
            <a:r>
              <a:rPr lang="en-US" sz="1800" dirty="0"/>
              <a:t>3 Mount four Hinge 40x40 to base plate in threaded holes using DIN 912</a:t>
            </a:r>
            <a:r>
              <a:rPr lang="en-US" sz="1800" b="1" dirty="0"/>
              <a:t> </a:t>
            </a:r>
            <a:r>
              <a:rPr lang="en-US" sz="1800" dirty="0"/>
              <a:t>M4x8. Replace two hinge axis with custom made coppers as shown in picture for easy removing of Z axis. Do not put it yet in.</a:t>
            </a:r>
            <a:endParaRPr lang="sl-SI" sz="1800" dirty="0"/>
          </a:p>
          <a:p>
            <a:pPr marL="0" indent="0">
              <a:buNone/>
            </a:pP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8"/>
            <a:ext cx="5181600" cy="2911876"/>
          </a:xfrm>
          <a:ln w="28575">
            <a:solidFill>
              <a:schemeClr val="accent1"/>
            </a:solidFill>
          </a:ln>
        </p:spPr>
        <p:txBody>
          <a:bodyPr>
            <a:normAutofit/>
          </a:bodyPr>
          <a:lstStyle/>
          <a:p>
            <a:pPr marL="0" indent="0">
              <a:buNone/>
            </a:pPr>
            <a:r>
              <a:rPr lang="en-US" sz="1800" dirty="0"/>
              <a:t>1. If dimensions of Linear guide – big is not the same as used, cut inner casing of linear guide – big to 310 mm and outer casing of linear guide – big as well. You should use guides with the same profile dimensions. </a:t>
            </a:r>
            <a:endParaRPr lang="sl-SI" sz="1800" dirty="0"/>
          </a:p>
          <a:p>
            <a:pPr marL="0" indent="0">
              <a:buNone/>
            </a:pPr>
            <a:endParaRPr lang="sl-SI" sz="1800" dirty="0" smtClean="0"/>
          </a:p>
          <a:p>
            <a:pPr marL="0" indent="0">
              <a:buNone/>
            </a:pPr>
            <a:r>
              <a:rPr lang="en-US" sz="1800" dirty="0"/>
              <a:t>2. If dimensions of Linear guide – small  is not the same as used, cut inner casing of linear guide – small to 100mm and outer casing of  linear guide – small to 120mm. You should use guides with the same profile dimensions.</a:t>
            </a:r>
            <a:endParaRPr lang="sl-SI" sz="1800" dirty="0"/>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3000" y="1369343"/>
            <a:ext cx="3780000" cy="25212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3000" y="4031007"/>
            <a:ext cx="3780000" cy="2521260"/>
          </a:xfrm>
          <a:prstGeom prst="rect">
            <a:avLst/>
          </a:prstGeom>
        </p:spPr>
      </p:pic>
    </p:spTree>
    <p:extLst>
      <p:ext uri="{BB962C8B-B14F-4D97-AF65-F5344CB8AC3E}">
        <p14:creationId xmlns:p14="http://schemas.microsoft.com/office/powerpoint/2010/main" val="28543600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6516209"/>
          </a:xfrm>
          <a:ln w="28575">
            <a:solidFill>
              <a:schemeClr val="accent1"/>
            </a:solidFill>
          </a:ln>
        </p:spPr>
        <p:txBody>
          <a:bodyPr>
            <a:normAutofit/>
          </a:bodyPr>
          <a:lstStyle/>
          <a:p>
            <a:pPr marL="0" indent="0">
              <a:buNone/>
            </a:pPr>
            <a:r>
              <a:rPr lang="en-US" sz="1800" dirty="0"/>
              <a:t>5. Mount Torch mount on the Fixing plate with two DIN 912 M4x16  screws and DIN 934 M4 8.8 nuts from the front side and one wood screw DIN EN ISO 70459 4.8  from behind. </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6516209"/>
          </a:xfrm>
          <a:ln w="28575">
            <a:solidFill>
              <a:schemeClr val="accent1"/>
            </a:solidFill>
          </a:ln>
        </p:spPr>
        <p:txBody>
          <a:bodyPr>
            <a:normAutofit/>
          </a:bodyPr>
          <a:lstStyle/>
          <a:p>
            <a:pPr marL="0" indent="0">
              <a:buNone/>
            </a:pPr>
            <a:r>
              <a:rPr lang="en-US" sz="1800" dirty="0"/>
              <a:t>4. With four DIN 912 M4x12 screws and DIN 562 M4, screw both Linear guides – big to the Base plate. Locking side of mechanism should be at the cutout for the coupler. Use DIN 125 4.3 Grade A washers and DIN 562 M4 nuts as </a:t>
            </a:r>
            <a:r>
              <a:rPr lang="en-US" sz="1800" dirty="0" smtClean="0"/>
              <a:t>spacers</a:t>
            </a:r>
            <a:r>
              <a:rPr lang="sl-SI" sz="1800" dirty="0" smtClean="0"/>
              <a:t>.</a:t>
            </a:r>
          </a:p>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1877" y="1545256"/>
            <a:ext cx="3672000" cy="244922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877" y="4110631"/>
            <a:ext cx="3672000" cy="244922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3000" y="1401183"/>
            <a:ext cx="3780000" cy="252126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3000" y="4038595"/>
            <a:ext cx="3780000" cy="2521260"/>
          </a:xfrm>
          <a:prstGeom prst="rect">
            <a:avLst/>
          </a:prstGeom>
        </p:spPr>
      </p:pic>
    </p:spTree>
    <p:extLst>
      <p:ext uri="{BB962C8B-B14F-4D97-AF65-F5344CB8AC3E}">
        <p14:creationId xmlns:p14="http://schemas.microsoft.com/office/powerpoint/2010/main" val="30481630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6516209"/>
          </a:xfrm>
          <a:ln w="28575">
            <a:solidFill>
              <a:schemeClr val="accent1"/>
            </a:solidFill>
          </a:ln>
        </p:spPr>
        <p:txBody>
          <a:bodyPr>
            <a:normAutofit/>
          </a:bodyPr>
          <a:lstStyle/>
          <a:p>
            <a:pPr marL="0" indent="0">
              <a:buNone/>
            </a:pPr>
            <a:r>
              <a:rPr lang="en-US" sz="1800" dirty="0"/>
              <a:t>7. With four DIN 912 M4x16 and DIN 562 M4 mount Fixing plate with Torch mount to the Linear guides – small inner. Use two DIN 934 M4 8.8 and one DIN 562 M4 as a spacer between Linear guides and fixing plate.</a:t>
            </a:r>
            <a:endParaRPr lang="sl-SI" sz="1800" dirty="0" smtClean="0"/>
          </a:p>
          <a:p>
            <a:pPr marL="0" indent="0">
              <a:buNone/>
            </a:pP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4518735"/>
          </a:xfrm>
          <a:ln w="28575">
            <a:solidFill>
              <a:schemeClr val="accent1"/>
            </a:solidFill>
          </a:ln>
        </p:spPr>
        <p:txBody>
          <a:bodyPr>
            <a:normAutofit/>
          </a:bodyPr>
          <a:lstStyle/>
          <a:p>
            <a:pPr marL="0" indent="0">
              <a:buNone/>
            </a:pPr>
            <a:r>
              <a:rPr lang="en-US" sz="1800" dirty="0"/>
              <a:t>6. In 5,2mm hole on Torch mount screw in DIN 7985 M5x25, do not tighten screw already. If screw does not fit, </a:t>
            </a:r>
            <a:r>
              <a:rPr lang="en-US" sz="1800" dirty="0" err="1"/>
              <a:t>redrill</a:t>
            </a:r>
            <a:r>
              <a:rPr lang="en-US" sz="1800" dirty="0"/>
              <a:t> hole to 5,2 mm. </a:t>
            </a:r>
            <a:endParaRPr lang="sl-SI" sz="1800" dirty="0"/>
          </a:p>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1235088"/>
            <a:ext cx="4957200" cy="330645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3000" y="1519172"/>
            <a:ext cx="3600000" cy="24012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3000" y="4097589"/>
            <a:ext cx="3600000" cy="2401200"/>
          </a:xfrm>
          <a:prstGeom prst="rect">
            <a:avLst/>
          </a:prstGeom>
        </p:spPr>
      </p:pic>
    </p:spTree>
    <p:extLst>
      <p:ext uri="{BB962C8B-B14F-4D97-AF65-F5344CB8AC3E}">
        <p14:creationId xmlns:p14="http://schemas.microsoft.com/office/powerpoint/2010/main" val="33429747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65825" y="161777"/>
            <a:ext cx="5188998" cy="4827473"/>
          </a:xfrm>
          <a:prstGeom prst="rect">
            <a:avLst/>
          </a:prstGeom>
          <a:ln w="28575">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sl-SI" sz="1800" dirty="0" smtClean="0"/>
              <a:t>9. Finish </a:t>
            </a:r>
            <a:r>
              <a:rPr lang="sl-SI" sz="1800" dirty="0"/>
              <a:t>with drilling 8 mm hole, first drilll hole through top surface then through bottom surface.</a:t>
            </a:r>
          </a:p>
        </p:txBody>
      </p:sp>
      <p:sp>
        <p:nvSpPr>
          <p:cNvPr id="10" name="Content Placeholder 2"/>
          <p:cNvSpPr>
            <a:spLocks noGrp="1"/>
          </p:cNvSpPr>
          <p:nvPr>
            <p:ph sz="half" idx="1"/>
          </p:nvPr>
        </p:nvSpPr>
        <p:spPr>
          <a:xfrm>
            <a:off x="5967023" y="161780"/>
            <a:ext cx="5165575" cy="4277056"/>
          </a:xfrm>
          <a:ln w="28575">
            <a:solidFill>
              <a:schemeClr val="accent1"/>
            </a:solidFill>
          </a:ln>
        </p:spPr>
        <p:txBody>
          <a:bodyPr>
            <a:normAutofit/>
          </a:bodyPr>
          <a:lstStyle/>
          <a:p>
            <a:pPr marL="0" lvl="0" indent="0">
              <a:buNone/>
            </a:pPr>
            <a:r>
              <a:rPr lang="sl-SI" sz="1800" dirty="0" smtClean="0"/>
              <a:t>10</a:t>
            </a:r>
            <a:r>
              <a:rPr lang="en-US" sz="1800" dirty="0" smtClean="0"/>
              <a:t>. </a:t>
            </a:r>
            <a:r>
              <a:rPr lang="sl-SI" sz="1800" dirty="0"/>
              <a:t>Smooth edges of the holes.</a:t>
            </a:r>
          </a:p>
          <a:p>
            <a:pPr marL="0" lvl="0" indent="0">
              <a:buNone/>
            </a:pPr>
            <a:endParaRPr lang="sl-SI" sz="1800" dirty="0"/>
          </a:p>
          <a:p>
            <a:pPr marL="0" lvl="0" indent="0">
              <a:buNone/>
            </a:pPr>
            <a:endParaRPr lang="sl-SI" sz="1800" dirty="0"/>
          </a:p>
          <a:p>
            <a:pPr marL="0" indent="0">
              <a:buNone/>
            </a:pPr>
            <a:endParaRPr lang="sl-SI"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210" y="587837"/>
            <a:ext cx="4957200" cy="37179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25" t="31055" r="-594" b="7003"/>
          <a:stretch/>
        </p:blipFill>
        <p:spPr>
          <a:xfrm>
            <a:off x="781724" y="861133"/>
            <a:ext cx="4957200" cy="4040776"/>
          </a:xfrm>
          <a:prstGeom prst="rect">
            <a:avLst/>
          </a:prstGeom>
        </p:spPr>
      </p:pic>
    </p:spTree>
    <p:extLst>
      <p:ext uri="{BB962C8B-B14F-4D97-AF65-F5344CB8AC3E}">
        <p14:creationId xmlns:p14="http://schemas.microsoft.com/office/powerpoint/2010/main" val="41932848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7"/>
            <a:ext cx="5181600" cy="4421081"/>
          </a:xfrm>
          <a:ln w="28575">
            <a:solidFill>
              <a:schemeClr val="accent1"/>
            </a:solidFill>
          </a:ln>
        </p:spPr>
        <p:txBody>
          <a:bodyPr>
            <a:normAutofit/>
          </a:bodyPr>
          <a:lstStyle/>
          <a:p>
            <a:pPr marL="0" indent="0">
              <a:buNone/>
            </a:pPr>
            <a:r>
              <a:rPr lang="en-US" sz="1800" dirty="0"/>
              <a:t>9. Put DIN 934 M8 8.8 into the Nut bracket, make sure it fits tightly, if not try cut excess plastic on edges or change printing parameters and repeat 3D print</a:t>
            </a:r>
            <a:r>
              <a:rPr lang="en-US" sz="1800" dirty="0" smtClean="0"/>
              <a:t>.</a:t>
            </a: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6516209"/>
          </a:xfrm>
          <a:ln w="28575">
            <a:solidFill>
              <a:schemeClr val="accent1"/>
            </a:solidFill>
          </a:ln>
        </p:spPr>
        <p:txBody>
          <a:bodyPr>
            <a:normAutofit/>
          </a:bodyPr>
          <a:lstStyle/>
          <a:p>
            <a:pPr marL="0" indent="0">
              <a:buNone/>
            </a:pPr>
            <a:r>
              <a:rPr lang="en-US" sz="1800" dirty="0"/>
              <a:t>8. Mount Linear guides – small outer to the Mounting plate for small guides with stopper for torch mount. Screw two DIN EN ISO 7045 M4x8 on the bottom of plate. Use DIN 562 M4 square nut. Put between L profile that will serve as stopper for small guides.</a:t>
            </a: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7877" y="1605696"/>
            <a:ext cx="3600000" cy="24012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7877" y="4158655"/>
            <a:ext cx="3600000" cy="24012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4400" y="1153070"/>
            <a:ext cx="4957200" cy="3306452"/>
          </a:xfrm>
          <a:prstGeom prst="rect">
            <a:avLst/>
          </a:prstGeom>
        </p:spPr>
      </p:pic>
    </p:spTree>
    <p:extLst>
      <p:ext uri="{BB962C8B-B14F-4D97-AF65-F5344CB8AC3E}">
        <p14:creationId xmlns:p14="http://schemas.microsoft.com/office/powerpoint/2010/main" val="42720789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9"/>
            <a:ext cx="5181600" cy="5069150"/>
          </a:xfrm>
          <a:ln w="28575">
            <a:solidFill>
              <a:schemeClr val="accent1"/>
            </a:solidFill>
          </a:ln>
        </p:spPr>
        <p:txBody>
          <a:bodyPr>
            <a:normAutofit/>
          </a:bodyPr>
          <a:lstStyle/>
          <a:p>
            <a:pPr marL="0" indent="0">
              <a:buNone/>
            </a:pPr>
            <a:r>
              <a:rPr lang="en-US" sz="1600" dirty="0"/>
              <a:t>11. Mount Mounting plate for small guides to the inner casing of Linear guide – big. First screw two DIN 912</a:t>
            </a:r>
            <a:r>
              <a:rPr lang="en-US" sz="1600" b="1" dirty="0"/>
              <a:t> </a:t>
            </a:r>
            <a:r>
              <a:rPr lang="en-US" sz="1600" dirty="0"/>
              <a:t>M4x12 screws at the bottom of the plate with two DIN 125 4.3 Grade A, put DIN 125 4.3 Grade A washer to the head of the screw. Between plate and guides put DIN 934 M4 8.8 nut and DIN 125 4.3 Grade A washer. Screw all with DIN 562 M4 square nut.</a:t>
            </a:r>
            <a:endParaRPr lang="sl-SI" sz="16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4580879"/>
          </a:xfrm>
          <a:ln w="28575">
            <a:solidFill>
              <a:schemeClr val="accent1"/>
            </a:solidFill>
          </a:ln>
        </p:spPr>
        <p:txBody>
          <a:bodyPr>
            <a:normAutofit/>
          </a:bodyPr>
          <a:lstStyle/>
          <a:p>
            <a:pPr marL="0" indent="0">
              <a:buNone/>
            </a:pPr>
            <a:r>
              <a:rPr lang="en-US" sz="1800" dirty="0"/>
              <a:t>10. Mount Nut bracket to the Mounting plate for small guides. Use DIN 912 M6X20 with DIN 934 M6 and DIN 125 6.4. Be sure that head of the screw is all the way hidden in nut bracket. </a:t>
            </a: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1306108"/>
            <a:ext cx="4957200" cy="330645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1827642"/>
            <a:ext cx="4957200" cy="3306452"/>
          </a:xfrm>
          <a:prstGeom prst="rect">
            <a:avLst/>
          </a:prstGeom>
        </p:spPr>
      </p:pic>
    </p:spTree>
    <p:extLst>
      <p:ext uri="{BB962C8B-B14F-4D97-AF65-F5344CB8AC3E}">
        <p14:creationId xmlns:p14="http://schemas.microsoft.com/office/powerpoint/2010/main" val="4290057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6516209"/>
          </a:xfrm>
          <a:ln w="28575">
            <a:solidFill>
              <a:schemeClr val="accent1"/>
            </a:solidFill>
          </a:ln>
        </p:spPr>
        <p:txBody>
          <a:bodyPr>
            <a:normAutofit/>
          </a:bodyPr>
          <a:lstStyle/>
          <a:p>
            <a:pPr marL="0" indent="0">
              <a:buNone/>
            </a:pPr>
            <a:r>
              <a:rPr lang="en-US" sz="1800" dirty="0"/>
              <a:t>13. Mount Spring stopper to the Mounting plate for small guides. Put in Spring 12x19x0.75. Use DIN EN ISO 7045 M4x25.</a:t>
            </a: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6516209"/>
          </a:xfrm>
          <a:ln w="28575">
            <a:solidFill>
              <a:schemeClr val="accent1"/>
            </a:solidFill>
          </a:ln>
        </p:spPr>
        <p:txBody>
          <a:bodyPr>
            <a:normAutofit/>
          </a:bodyPr>
          <a:lstStyle/>
          <a:p>
            <a:pPr marL="0" indent="0">
              <a:buNone/>
            </a:pPr>
            <a:r>
              <a:rPr lang="en-US" sz="1800" dirty="0"/>
              <a:t>12. Move Linear guide – big to the other side of the plate and screw Mounting plate for small guides on the other side of the guides. </a:t>
            </a: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877" y="1261720"/>
            <a:ext cx="3780000" cy="25212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877" y="3968863"/>
            <a:ext cx="3780000" cy="252126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3000" y="1261720"/>
            <a:ext cx="3780000" cy="252126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3000" y="3968863"/>
            <a:ext cx="3780000" cy="2521260"/>
          </a:xfrm>
          <a:prstGeom prst="rect">
            <a:avLst/>
          </a:prstGeom>
        </p:spPr>
      </p:pic>
    </p:spTree>
    <p:extLst>
      <p:ext uri="{BB962C8B-B14F-4D97-AF65-F5344CB8AC3E}">
        <p14:creationId xmlns:p14="http://schemas.microsoft.com/office/powerpoint/2010/main" val="4111085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9"/>
            <a:ext cx="5181600" cy="4154750"/>
          </a:xfrm>
          <a:ln w="28575">
            <a:solidFill>
              <a:schemeClr val="accent1"/>
            </a:solidFill>
          </a:ln>
        </p:spPr>
        <p:txBody>
          <a:bodyPr>
            <a:normAutofit/>
          </a:bodyPr>
          <a:lstStyle/>
          <a:p>
            <a:pPr marL="0" indent="0">
              <a:buNone/>
            </a:pPr>
            <a:r>
              <a:rPr lang="en-US" sz="1800" dirty="0"/>
              <a:t>15. Mount two L brackets in the designated holes on base plate. Use DIN 912 M4x8 screws. </a:t>
            </a: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4154751"/>
          </a:xfrm>
          <a:ln w="28575">
            <a:solidFill>
              <a:schemeClr val="accent1"/>
            </a:solidFill>
          </a:ln>
        </p:spPr>
        <p:txBody>
          <a:bodyPr>
            <a:normAutofit/>
          </a:bodyPr>
          <a:lstStyle/>
          <a:p>
            <a:pPr marL="0" indent="0">
              <a:buNone/>
            </a:pPr>
            <a:r>
              <a:rPr lang="en-US" sz="1800" dirty="0"/>
              <a:t>14. Mount micro end switch on the spring stopper, use two DIN 7985 TX M3x10.</a:t>
            </a: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884024"/>
            <a:ext cx="4957200" cy="330645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884024"/>
            <a:ext cx="4957200" cy="3306452"/>
          </a:xfrm>
          <a:prstGeom prst="rect">
            <a:avLst/>
          </a:prstGeom>
        </p:spPr>
      </p:pic>
    </p:spTree>
    <p:extLst>
      <p:ext uri="{BB962C8B-B14F-4D97-AF65-F5344CB8AC3E}">
        <p14:creationId xmlns:p14="http://schemas.microsoft.com/office/powerpoint/2010/main" val="10317719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6418555"/>
          </a:xfrm>
          <a:ln w="28575">
            <a:solidFill>
              <a:schemeClr val="accent1"/>
            </a:solidFill>
          </a:ln>
        </p:spPr>
        <p:txBody>
          <a:bodyPr>
            <a:normAutofit/>
          </a:bodyPr>
          <a:lstStyle/>
          <a:p>
            <a:pPr marL="0" indent="0">
              <a:buNone/>
            </a:pPr>
            <a:r>
              <a:rPr lang="en-US" sz="1800" dirty="0"/>
              <a:t>17. Mount NEMA 17 Stepper motor to the motor mount using DIN 7985 M3x10 Grade A2f screws. Use four DIN 562 M4 as spacers. </a:t>
            </a: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4101485"/>
          </a:xfrm>
          <a:ln w="28575">
            <a:solidFill>
              <a:schemeClr val="accent1"/>
            </a:solidFill>
          </a:ln>
        </p:spPr>
        <p:txBody>
          <a:bodyPr>
            <a:normAutofit/>
          </a:bodyPr>
          <a:lstStyle/>
          <a:p>
            <a:pPr marL="0" indent="0">
              <a:buNone/>
            </a:pPr>
            <a:r>
              <a:rPr lang="en-US" sz="1800" dirty="0"/>
              <a:t>16. Screw M8 rod into nut bracket as shown in picture</a:t>
            </a:r>
            <a:r>
              <a:rPr lang="en-US" sz="1800" dirty="0" smtClean="0"/>
              <a:t>.</a:t>
            </a:r>
            <a:endParaRPr lang="sl-SI" sz="1800" dirty="0"/>
          </a:p>
          <a:p>
            <a:pPr marL="0" indent="0">
              <a:buNone/>
            </a:pPr>
            <a:endParaRPr lang="sl-SI" sz="1800" dirty="0" smtClean="0"/>
          </a:p>
          <a:p>
            <a:pPr marL="0" indent="0">
              <a:buNone/>
            </a:pPr>
            <a:endParaRPr lang="sl-SI" sz="1800"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844470"/>
            <a:ext cx="4957200" cy="330645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3000" y="1208453"/>
            <a:ext cx="3780000" cy="252126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3000" y="3893403"/>
            <a:ext cx="3780000" cy="2521260"/>
          </a:xfrm>
          <a:prstGeom prst="rect">
            <a:avLst/>
          </a:prstGeom>
        </p:spPr>
      </p:pic>
    </p:spTree>
    <p:extLst>
      <p:ext uri="{BB962C8B-B14F-4D97-AF65-F5344CB8AC3E}">
        <p14:creationId xmlns:p14="http://schemas.microsoft.com/office/powerpoint/2010/main" val="5398007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9"/>
            <a:ext cx="5181600" cy="3870664"/>
          </a:xfrm>
          <a:ln w="28575">
            <a:solidFill>
              <a:schemeClr val="accent1"/>
            </a:solidFill>
          </a:ln>
        </p:spPr>
        <p:txBody>
          <a:bodyPr>
            <a:normAutofit/>
          </a:bodyPr>
          <a:lstStyle/>
          <a:p>
            <a:pPr marL="0" indent="0">
              <a:buNone/>
            </a:pPr>
            <a:r>
              <a:rPr lang="en-US" sz="1800" dirty="0"/>
              <a:t>19. Put coupler to the motor axis and fix M8 rod to it. </a:t>
            </a: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8"/>
            <a:ext cx="5181600" cy="4216894"/>
          </a:xfrm>
          <a:ln w="28575">
            <a:solidFill>
              <a:schemeClr val="accent1"/>
            </a:solidFill>
          </a:ln>
        </p:spPr>
        <p:txBody>
          <a:bodyPr>
            <a:normAutofit/>
          </a:bodyPr>
          <a:lstStyle/>
          <a:p>
            <a:pPr marL="0" indent="0">
              <a:buNone/>
            </a:pPr>
            <a:r>
              <a:rPr lang="en-US" sz="1800" dirty="0"/>
              <a:t>18. Mount base plate with NEMA 17 Stepper motor to the L brackets.</a:t>
            </a: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277" y="942125"/>
            <a:ext cx="4957200" cy="330645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400" y="615019"/>
            <a:ext cx="4957200" cy="3306452"/>
          </a:xfrm>
          <a:prstGeom prst="rect">
            <a:avLst/>
          </a:prstGeom>
        </p:spPr>
      </p:pic>
    </p:spTree>
    <p:extLst>
      <p:ext uri="{BB962C8B-B14F-4D97-AF65-F5344CB8AC3E}">
        <p14:creationId xmlns:p14="http://schemas.microsoft.com/office/powerpoint/2010/main" val="18621582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4234649"/>
          </a:xfrm>
          <a:ln w="28575">
            <a:solidFill>
              <a:schemeClr val="accent1"/>
            </a:solidFill>
          </a:ln>
        </p:spPr>
        <p:txBody>
          <a:bodyPr>
            <a:normAutofit/>
          </a:bodyPr>
          <a:lstStyle/>
          <a:p>
            <a:pPr marL="0" indent="0">
              <a:buNone/>
            </a:pPr>
            <a:r>
              <a:rPr lang="en-US" sz="1800" dirty="0"/>
              <a:t>21. Put hinges with custom made axis in bottom hinges.</a:t>
            </a:r>
            <a:endParaRPr lang="sl-SI" sz="1800" dirty="0"/>
          </a:p>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8"/>
            <a:ext cx="5181600" cy="6116716"/>
          </a:xfrm>
          <a:ln w="28575">
            <a:solidFill>
              <a:schemeClr val="accent1"/>
            </a:solidFill>
          </a:ln>
        </p:spPr>
        <p:txBody>
          <a:bodyPr>
            <a:normAutofit/>
          </a:bodyPr>
          <a:lstStyle/>
          <a:p>
            <a:pPr marL="0" indent="0">
              <a:buNone/>
            </a:pPr>
            <a:r>
              <a:rPr lang="en-US" sz="1800" dirty="0"/>
              <a:t>20. Mount two micro end switch in the designated holes using DIN 7985 TX M3x10 and DIN 934 M3 8.8 </a:t>
            </a: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877" y="959879"/>
            <a:ext cx="3780000" cy="25212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877" y="3640936"/>
            <a:ext cx="3780000" cy="252126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4400" y="959879"/>
            <a:ext cx="4957200" cy="3306452"/>
          </a:xfrm>
          <a:prstGeom prst="rect">
            <a:avLst/>
          </a:prstGeom>
        </p:spPr>
      </p:pic>
    </p:spTree>
    <p:extLst>
      <p:ext uri="{BB962C8B-B14F-4D97-AF65-F5344CB8AC3E}">
        <p14:creationId xmlns:p14="http://schemas.microsoft.com/office/powerpoint/2010/main" val="11593658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847077" y="159797"/>
            <a:ext cx="5181600" cy="6516209"/>
          </a:xfrm>
          <a:ln w="28575">
            <a:solidFill>
              <a:schemeClr val="accent1"/>
            </a:solidFill>
          </a:ln>
        </p:spPr>
        <p:txBody>
          <a:bodyPr>
            <a:normAutofit/>
          </a:bodyPr>
          <a:lstStyle/>
          <a:p>
            <a:pPr marL="0" indent="0">
              <a:buNone/>
            </a:pPr>
            <a:endParaRPr lang="sl-SI" sz="1800" dirty="0"/>
          </a:p>
          <a:p>
            <a:pPr marL="0" indent="0">
              <a:buNone/>
            </a:pPr>
            <a:endParaRPr lang="sl-SI" sz="1800" dirty="0"/>
          </a:p>
          <a:p>
            <a:pPr marL="0" indent="0">
              <a:buNone/>
            </a:pPr>
            <a:endParaRPr lang="sl-SI" sz="1800" dirty="0" smtClean="0"/>
          </a:p>
          <a:p>
            <a:pPr marL="0" indent="0">
              <a:buNone/>
            </a:pPr>
            <a:endParaRPr lang="sl-SI" sz="1800"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7877" y="418743"/>
            <a:ext cx="4320000" cy="28814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7877" y="3559128"/>
            <a:ext cx="4320000" cy="2881440"/>
          </a:xfrm>
          <a:prstGeom prst="rect">
            <a:avLst/>
          </a:prstGeom>
        </p:spPr>
      </p:pic>
      <p:sp>
        <p:nvSpPr>
          <p:cNvPr id="12" name="Content Placeholder 3"/>
          <p:cNvSpPr>
            <a:spLocks noGrp="1"/>
          </p:cNvSpPr>
          <p:nvPr>
            <p:ph sz="half" idx="2"/>
          </p:nvPr>
        </p:nvSpPr>
        <p:spPr>
          <a:xfrm>
            <a:off x="6172200" y="159798"/>
            <a:ext cx="5181600" cy="6516208"/>
          </a:xfrm>
          <a:ln w="28575">
            <a:solidFill>
              <a:schemeClr val="accent1"/>
            </a:solidFill>
          </a:ln>
        </p:spPr>
        <p:txBody>
          <a:bodyPr>
            <a:normAutofit/>
          </a:bodyPr>
          <a:lstStyle/>
          <a:p>
            <a:pPr marL="0" indent="0">
              <a:buNone/>
            </a:pPr>
            <a:r>
              <a:rPr lang="en-US" sz="1800" dirty="0"/>
              <a:t>22. Mount assembled Z axis to the X trolley using DIN 912</a:t>
            </a:r>
            <a:r>
              <a:rPr lang="en-US" sz="1800" b="1" dirty="0"/>
              <a:t> </a:t>
            </a:r>
            <a:r>
              <a:rPr lang="en-US" sz="1800" dirty="0"/>
              <a:t>M4x8 screws and DIN 934 M4 8.8.</a:t>
            </a:r>
            <a:endParaRPr lang="sl-SI" sz="1800" dirty="0" smtClean="0"/>
          </a:p>
          <a:p>
            <a:pPr marL="0" indent="0">
              <a:buNone/>
            </a:pPr>
            <a:endParaRPr lang="sl-SI" sz="1800" dirty="0" smtClean="0"/>
          </a:p>
          <a:p>
            <a:pPr marL="0" indent="0">
              <a:buNone/>
            </a:pPr>
            <a:endParaRPr lang="sl-SI" sz="1800"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3000" y="857892"/>
            <a:ext cx="3960000" cy="2641320"/>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3000" y="3766949"/>
            <a:ext cx="3960000" cy="2641320"/>
          </a:xfrm>
          <a:prstGeom prst="rect">
            <a:avLst/>
          </a:prstGeom>
        </p:spPr>
      </p:pic>
    </p:spTree>
    <p:extLst>
      <p:ext uri="{BB962C8B-B14F-4D97-AF65-F5344CB8AC3E}">
        <p14:creationId xmlns:p14="http://schemas.microsoft.com/office/powerpoint/2010/main" val="8249527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59798"/>
            <a:ext cx="5181600" cy="6418555"/>
          </a:xfrm>
          <a:ln w="28575">
            <a:solidFill>
              <a:schemeClr val="accent1"/>
            </a:solidFill>
          </a:ln>
        </p:spPr>
        <p:txBody>
          <a:bodyPr>
            <a:normAutofit/>
          </a:bodyPr>
          <a:lstStyle/>
          <a:p>
            <a:pPr marL="0" indent="0">
              <a:buNone/>
            </a:pPr>
            <a:endParaRPr lang="sl-SI" sz="1800" dirty="0" smtClean="0"/>
          </a:p>
          <a:p>
            <a:pPr marL="0" indent="0">
              <a:buNone/>
            </a:pPr>
            <a:endParaRPr lang="sl-SI" sz="1800" dirty="0" smtClean="0"/>
          </a:p>
          <a:p>
            <a:pPr marL="0" indent="0">
              <a:buNone/>
            </a:pPr>
            <a:endParaRPr lang="sl-SI" sz="1800" dirty="0"/>
          </a:p>
        </p:txBody>
      </p:sp>
      <p:sp>
        <p:nvSpPr>
          <p:cNvPr id="9" name="Content Placeholder 3"/>
          <p:cNvSpPr>
            <a:spLocks noGrp="1"/>
          </p:cNvSpPr>
          <p:nvPr>
            <p:ph sz="half" idx="2"/>
          </p:nvPr>
        </p:nvSpPr>
        <p:spPr>
          <a:xfrm>
            <a:off x="847077" y="159797"/>
            <a:ext cx="5181600" cy="6418556"/>
          </a:xfrm>
          <a:ln w="28575">
            <a:solidFill>
              <a:schemeClr val="accent1"/>
            </a:solidFill>
          </a:ln>
        </p:spPr>
        <p:txBody>
          <a:bodyPr>
            <a:normAutofit/>
          </a:bodyPr>
          <a:lstStyle/>
          <a:p>
            <a:pPr marL="0" indent="0">
              <a:buNone/>
            </a:pPr>
            <a:endParaRPr lang="sl-SI" sz="1800" dirty="0" smtClean="0"/>
          </a:p>
          <a:p>
            <a:pPr marL="0" indent="0">
              <a:buNone/>
            </a:pPr>
            <a:endParaRPr lang="sl-SI" sz="1800"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877" y="285730"/>
            <a:ext cx="4500000" cy="30015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877" y="3432041"/>
            <a:ext cx="4500000" cy="30015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3000" y="285730"/>
            <a:ext cx="4500000" cy="30015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3000" y="3432041"/>
            <a:ext cx="4500000" cy="3001500"/>
          </a:xfrm>
          <a:prstGeom prst="rect">
            <a:avLst/>
          </a:prstGeom>
        </p:spPr>
      </p:pic>
    </p:spTree>
    <p:extLst>
      <p:ext uri="{BB962C8B-B14F-4D97-AF65-F5344CB8AC3E}">
        <p14:creationId xmlns:p14="http://schemas.microsoft.com/office/powerpoint/2010/main" val="101295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l-SI" b="1" dirty="0" smtClean="0">
                <a:solidFill>
                  <a:schemeClr val="accent1"/>
                </a:solidFill>
              </a:rPr>
              <a:t>1. Parts Preparation</a:t>
            </a:r>
            <a:r>
              <a:rPr lang="sl-SI" dirty="0" smtClean="0">
                <a:solidFill>
                  <a:schemeClr val="accent1"/>
                </a:solidFill>
              </a:rPr>
              <a:t/>
            </a:r>
            <a:br>
              <a:rPr lang="sl-SI" dirty="0" smtClean="0">
                <a:solidFill>
                  <a:schemeClr val="accent1"/>
                </a:solidFill>
              </a:rPr>
            </a:br>
            <a:r>
              <a:rPr lang="sl-SI" sz="2900" b="1" dirty="0" smtClean="0">
                <a:solidFill>
                  <a:schemeClr val="accent1"/>
                </a:solidFill>
              </a:rPr>
              <a:t>1.1 Preparing profiles for trolleys</a:t>
            </a:r>
            <a:r>
              <a:rPr lang="sl-SI" sz="2800" dirty="0" smtClean="0"/>
              <a:t/>
            </a:r>
            <a:br>
              <a:rPr lang="sl-SI" sz="2800" dirty="0" smtClean="0"/>
            </a:br>
            <a:endParaRPr lang="sl-SI" dirty="0"/>
          </a:p>
        </p:txBody>
      </p:sp>
      <p:sp>
        <p:nvSpPr>
          <p:cNvPr id="3" name="Content Placeholder 2"/>
          <p:cNvSpPr>
            <a:spLocks noGrp="1"/>
          </p:cNvSpPr>
          <p:nvPr>
            <p:ph idx="1"/>
          </p:nvPr>
        </p:nvSpPr>
        <p:spPr>
          <a:xfrm>
            <a:off x="838200" y="1384917"/>
            <a:ext cx="5260760" cy="5282212"/>
          </a:xfrm>
          <a:ln w="28575">
            <a:solidFill>
              <a:schemeClr val="accent1"/>
            </a:solidFill>
          </a:ln>
        </p:spPr>
        <p:txBody>
          <a:bodyPr>
            <a:normAutofit/>
          </a:bodyPr>
          <a:lstStyle/>
          <a:p>
            <a:pPr marL="0" indent="0">
              <a:buNone/>
            </a:pPr>
            <a:r>
              <a:rPr lang="sl-SI" sz="2400" b="1" dirty="0"/>
              <a:t>1.1.1 </a:t>
            </a:r>
            <a:r>
              <a:rPr lang="sl-SI" sz="2400" b="1" dirty="0" smtClean="0"/>
              <a:t>Beam for trolley</a:t>
            </a:r>
          </a:p>
          <a:p>
            <a:pPr marL="0" indent="0">
              <a:buNone/>
              <a:tabLst>
                <a:tab pos="10315575" algn="l"/>
              </a:tabLst>
            </a:pPr>
            <a:r>
              <a:rPr lang="en-US" sz="1800" i="1" dirty="0"/>
              <a:t>Quantity: 3 pieces</a:t>
            </a:r>
            <a:endParaRPr lang="sl-SI" sz="1800" dirty="0"/>
          </a:p>
          <a:p>
            <a:pPr marL="0" indent="0">
              <a:buNone/>
              <a:tabLst>
                <a:tab pos="10315575" algn="l"/>
              </a:tabLst>
            </a:pPr>
            <a:r>
              <a:rPr lang="en-US" sz="1800" i="1" dirty="0"/>
              <a:t>Technical drawing: Beam Short</a:t>
            </a:r>
            <a:endParaRPr lang="sl-SI" sz="1800" dirty="0"/>
          </a:p>
          <a:p>
            <a:pPr marL="0" indent="0">
              <a:buNone/>
              <a:tabLst>
                <a:tab pos="10315575" algn="l"/>
              </a:tabLst>
            </a:pPr>
            <a:r>
              <a:rPr lang="en-US" sz="1800" dirty="0"/>
              <a:t>Use technical drawings for production of all parts.</a:t>
            </a:r>
            <a:endParaRPr lang="sl-SI" sz="1800" dirty="0"/>
          </a:p>
          <a:p>
            <a:pPr marL="0" indent="0">
              <a:buNone/>
              <a:tabLst>
                <a:tab pos="10315575" algn="l"/>
              </a:tabLst>
            </a:pPr>
            <a:r>
              <a:rPr lang="sl-SI" sz="1800" dirty="0" smtClean="0"/>
              <a:t>1. </a:t>
            </a:r>
            <a:r>
              <a:rPr lang="en-US" sz="1800" dirty="0" smtClean="0"/>
              <a:t>Take </a:t>
            </a:r>
            <a:r>
              <a:rPr lang="en-US" sz="1800" dirty="0"/>
              <a:t>square profile dimensions 100x100mm with 3 millimeters thick wall. Use saw to cut it 130 mm long. Be sure that rectangular cut is achieved. </a:t>
            </a:r>
            <a:endParaRPr lang="sl-SI" sz="1800" dirty="0" smtClean="0"/>
          </a:p>
          <a:p>
            <a:pPr marL="0" indent="0">
              <a:buNone/>
              <a:tabLst>
                <a:tab pos="10315575" algn="l"/>
              </a:tabLst>
            </a:pPr>
            <a:r>
              <a:rPr lang="en-US" sz="1800" dirty="0" smtClean="0"/>
              <a:t>2</a:t>
            </a:r>
            <a:r>
              <a:rPr lang="en-US" sz="1800" dirty="0"/>
              <a:t>. Mark sides of profile as shown on drawing (technical drawing – Beam short X0). Start with S1 surface (surface onto which motor will be mount) and rotate it clockwise and mark sides S2, S3 and S4. Be sure that profile is oriented in the way that the more accurate cut is on the left side of your view – because the origin of coordinate system is positioned on the left bottom corner – see technical drawing.</a:t>
            </a:r>
            <a:endParaRPr lang="sl-SI" sz="1800" dirty="0"/>
          </a:p>
          <a:p>
            <a:pPr marL="0" indent="0">
              <a:buNone/>
            </a:pPr>
            <a:endParaRPr lang="sl-SI" sz="2400" dirty="0"/>
          </a:p>
        </p:txBody>
      </p:sp>
      <p:sp>
        <p:nvSpPr>
          <p:cNvPr id="5" name="Content Placeholder 3"/>
          <p:cNvSpPr txBox="1">
            <a:spLocks/>
          </p:cNvSpPr>
          <p:nvPr/>
        </p:nvSpPr>
        <p:spPr>
          <a:xfrm>
            <a:off x="6208820" y="230819"/>
            <a:ext cx="5181600" cy="5610688"/>
          </a:xfrm>
          <a:prstGeom prst="rect">
            <a:avLst/>
          </a:prstGeom>
          <a:ln w="28575">
            <a:solidFill>
              <a:schemeClr val="accent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3. Start marking positions of holes, begin on surface S1. Be sure that surfaces will follow as shown on drawings. Use hole table on drawing to see position and size of the holes. Always measure distance of the holes from the left bottom corner – from origin of the coordinate system for each surface. For positioning and drilling of the holes refer to guide for drilling holes!</a:t>
            </a:r>
            <a:endParaRPr lang="sl-SI" sz="1800" dirty="0" smtClean="0"/>
          </a:p>
          <a:p>
            <a:pPr marL="0" indent="0">
              <a:buFont typeface="Arial" panose="020B0604020202020204" pitchFamily="34" charset="0"/>
              <a:buNone/>
            </a:pPr>
            <a:endParaRPr lang="sl-SI" sz="1800" dirty="0"/>
          </a:p>
          <a:p>
            <a:pPr marL="0" indent="0">
              <a:buFont typeface="Arial" panose="020B0604020202020204" pitchFamily="34" charset="0"/>
              <a:buNone/>
            </a:pPr>
            <a:endParaRPr lang="sl-SI" sz="18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1020" y="2439380"/>
            <a:ext cx="4957200" cy="3306451"/>
          </a:xfrm>
          <a:prstGeom prst="rect">
            <a:avLst/>
          </a:prstGeom>
        </p:spPr>
      </p:pic>
    </p:spTree>
    <p:extLst>
      <p:ext uri="{BB962C8B-B14F-4D97-AF65-F5344CB8AC3E}">
        <p14:creationId xmlns:p14="http://schemas.microsoft.com/office/powerpoint/2010/main" val="16079974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673223" y="161778"/>
            <a:ext cx="5181600" cy="3906174"/>
          </a:xfrm>
          <a:prstGeom prst="rect">
            <a:avLst/>
          </a:prstGeom>
          <a:ln w="28575">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smtClean="0"/>
              <a:t>4. Position, mark and drill holes on surface S2</a:t>
            </a:r>
            <a:endParaRPr lang="sl-SI" sz="1800" dirty="0"/>
          </a:p>
        </p:txBody>
      </p:sp>
      <p:sp>
        <p:nvSpPr>
          <p:cNvPr id="10" name="Content Placeholder 2"/>
          <p:cNvSpPr>
            <a:spLocks noGrp="1"/>
          </p:cNvSpPr>
          <p:nvPr>
            <p:ph sz="half" idx="1"/>
          </p:nvPr>
        </p:nvSpPr>
        <p:spPr>
          <a:xfrm>
            <a:off x="5967023" y="161779"/>
            <a:ext cx="5181600" cy="3906173"/>
          </a:xfrm>
          <a:ln w="28575">
            <a:solidFill>
              <a:schemeClr val="accent1"/>
            </a:solidFill>
          </a:ln>
        </p:spPr>
        <p:txBody>
          <a:bodyPr>
            <a:normAutofit/>
          </a:bodyPr>
          <a:lstStyle/>
          <a:p>
            <a:pPr marL="0" indent="0">
              <a:buNone/>
            </a:pPr>
            <a:r>
              <a:rPr lang="sl-SI" sz="1800" dirty="0"/>
              <a:t>5</a:t>
            </a:r>
            <a:r>
              <a:rPr lang="en-US" sz="1800" dirty="0" smtClean="0"/>
              <a:t>. </a:t>
            </a:r>
            <a:r>
              <a:rPr lang="en-US" sz="1800" dirty="0"/>
              <a:t>Position, mark and drill holes on surface </a:t>
            </a:r>
            <a:r>
              <a:rPr lang="en-US" sz="1800" dirty="0" smtClean="0"/>
              <a:t>S</a:t>
            </a:r>
            <a:r>
              <a:rPr lang="sl-SI" sz="1800" dirty="0" smtClean="0"/>
              <a:t>3</a:t>
            </a:r>
            <a:r>
              <a:rPr lang="en-US" sz="1800" dirty="0" smtClean="0"/>
              <a:t> </a:t>
            </a:r>
            <a:endParaRPr lang="sl-SI" sz="1800"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423" y="632698"/>
            <a:ext cx="4957200" cy="3306452"/>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9223" y="632698"/>
            <a:ext cx="4957200" cy="3306452"/>
          </a:xfrm>
          <a:prstGeom prst="rect">
            <a:avLst/>
          </a:prstGeom>
        </p:spPr>
      </p:pic>
    </p:spTree>
    <p:extLst>
      <p:ext uri="{BB962C8B-B14F-4D97-AF65-F5344CB8AC3E}">
        <p14:creationId xmlns:p14="http://schemas.microsoft.com/office/powerpoint/2010/main" val="40227265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63353" y="195310"/>
            <a:ext cx="5181600" cy="3799641"/>
          </a:xfrm>
          <a:ln w="28575">
            <a:solidFill>
              <a:schemeClr val="accent1"/>
            </a:solidFill>
          </a:ln>
        </p:spPr>
        <p:txBody>
          <a:bodyPr>
            <a:normAutofit/>
          </a:bodyPr>
          <a:lstStyle/>
          <a:p>
            <a:pPr marL="0" indent="0">
              <a:buNone/>
            </a:pPr>
            <a:r>
              <a:rPr lang="sl-SI" sz="1800" dirty="0" smtClean="0"/>
              <a:t>6. </a:t>
            </a:r>
            <a:r>
              <a:rPr lang="en-US" sz="1800" dirty="0" smtClean="0"/>
              <a:t>Position</a:t>
            </a:r>
            <a:r>
              <a:rPr lang="en-US" sz="1800" dirty="0"/>
              <a:t>, mark and drill holes on surface </a:t>
            </a:r>
            <a:r>
              <a:rPr lang="en-US" sz="1800" dirty="0" smtClean="0"/>
              <a:t>S</a:t>
            </a:r>
            <a:r>
              <a:rPr lang="sl-SI" sz="1800" dirty="0" smtClean="0"/>
              <a:t>4</a:t>
            </a:r>
            <a:endParaRPr lang="sl-SI" sz="1800"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553" y="560384"/>
            <a:ext cx="4957200" cy="3306452"/>
          </a:xfrm>
          <a:prstGeom prst="rect">
            <a:avLst/>
          </a:prstGeom>
        </p:spPr>
      </p:pic>
    </p:spTree>
    <p:extLst>
      <p:ext uri="{BB962C8B-B14F-4D97-AF65-F5344CB8AC3E}">
        <p14:creationId xmlns:p14="http://schemas.microsoft.com/office/powerpoint/2010/main" val="38388482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6715</TotalTime>
  <Words>4839</Words>
  <Application>Microsoft Office PowerPoint</Application>
  <PresentationFormat>Widescreen</PresentationFormat>
  <Paragraphs>937</Paragraphs>
  <Slides>68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SimSun</vt:lpstr>
      <vt:lpstr>Arial</vt:lpstr>
      <vt:lpstr>Calibri</vt:lpstr>
      <vt:lpstr>Calibri Light</vt:lpstr>
      <vt:lpstr>Liberation Serif</vt:lpstr>
      <vt:lpstr>Mangal</vt:lpstr>
      <vt:lpstr>Office Theme</vt:lpstr>
      <vt:lpstr>Good enoguh CNC plasma cutter – Assembly instructions</vt:lpstr>
      <vt:lpstr>Guide for drilling holes </vt:lpstr>
      <vt:lpstr>PowerPoint Presentation</vt:lpstr>
      <vt:lpstr>PowerPoint Presentation</vt:lpstr>
      <vt:lpstr>PowerPoint Presentation</vt:lpstr>
      <vt:lpstr>PowerPoint Presentation</vt:lpstr>
      <vt:lpstr>1. Parts Preparation 1.1 Preparing profiles for trolleys </vt:lpstr>
      <vt:lpstr>PowerPoint Presentation</vt:lpstr>
      <vt:lpstr>PowerPoint Presentation</vt:lpstr>
      <vt:lpstr>1.2 Preparing profiles for frame </vt:lpstr>
      <vt:lpstr>PowerPoint Presentation</vt:lpstr>
      <vt:lpstr>PowerPoint Presentation</vt:lpstr>
      <vt:lpstr>PowerPoint Presentation</vt:lpstr>
      <vt:lpstr>PowerPoint Presentation</vt:lpstr>
      <vt:lpstr>PowerPoint Presentation</vt:lpstr>
      <vt:lpstr>1.3 Preparing plates for Z axis </vt:lpstr>
      <vt:lpstr>PowerPoint Presentation</vt:lpstr>
      <vt:lpstr>PowerPoint Presentation</vt:lpstr>
      <vt:lpstr>PowerPoint Presentation</vt:lpstr>
      <vt:lpstr>1.4 Printing 3D printed parts </vt:lpstr>
      <vt:lpstr>PowerPoint Presentation</vt:lpstr>
      <vt:lpstr>PowerPoint Presentation</vt:lpstr>
      <vt:lpstr>PowerPoint Presentation</vt:lpstr>
      <vt:lpstr>PowerPoint Presentation</vt:lpstr>
      <vt:lpstr>PowerPoint Presentation</vt:lpstr>
      <vt:lpstr>2. Assembly 2.1 Trolley assembly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Tightener assembly </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2.3 Frame assembly </vt:lpstr>
      <vt:lpstr>PowerPoint Presentation</vt:lpstr>
      <vt:lpstr>PowerPoint Presentation</vt:lpstr>
      <vt:lpstr>PowerPoint Presentation</vt:lpstr>
      <vt:lpstr>PowerPoint Presentation</vt:lpstr>
      <vt:lpstr>PowerPoint Presentation</vt:lpstr>
      <vt:lpstr>PowerPoint Presentation</vt:lpstr>
      <vt:lpstr>2.4 Z axis assembly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 Plasma cutter – Assembly instructions</dc:title>
  <dc:creator>Mihael Miško</dc:creator>
  <cp:lastModifiedBy>Mihael Miško</cp:lastModifiedBy>
  <cp:revision>70</cp:revision>
  <dcterms:created xsi:type="dcterms:W3CDTF">2015-10-16T10:48:28Z</dcterms:created>
  <dcterms:modified xsi:type="dcterms:W3CDTF">2015-10-26T07:55:55Z</dcterms:modified>
</cp:coreProperties>
</file>